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4"/>
  </p:sldMasterIdLst>
  <p:sldIdLst>
    <p:sldId id="385" r:id="rId5"/>
    <p:sldId id="386" r:id="rId6"/>
    <p:sldId id="286" r:id="rId7"/>
    <p:sldId id="331" r:id="rId8"/>
    <p:sldId id="387" r:id="rId9"/>
    <p:sldId id="388" r:id="rId10"/>
    <p:sldId id="389" r:id="rId11"/>
    <p:sldId id="390" r:id="rId12"/>
    <p:sldId id="391" r:id="rId13"/>
    <p:sldId id="393" r:id="rId14"/>
    <p:sldId id="392" r:id="rId15"/>
    <p:sldId id="340" r:id="rId16"/>
    <p:sldId id="366" r:id="rId1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101"/>
    <a:srgbClr val="FFC000"/>
    <a:srgbClr val="FBF2D5"/>
    <a:srgbClr val="F2D799"/>
    <a:srgbClr val="813002"/>
    <a:srgbClr val="FFCC00"/>
    <a:srgbClr val="C47A1B"/>
    <a:srgbClr val="AF0002"/>
    <a:srgbClr val="5EADD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DEBC41-C3BC-4796-BD76-6DCFB0699E92}" v="1595" dt="2021-04-17T16:58:55.9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6564" autoAdjust="0"/>
  </p:normalViewPr>
  <p:slideViewPr>
    <p:cSldViewPr>
      <p:cViewPr varScale="1">
        <p:scale>
          <a:sx n="116" d="100"/>
          <a:sy n="116" d="100"/>
        </p:scale>
        <p:origin x="2434" y="8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A149009D-4988-4CD0-A6FA-9025D112668F}" type="slidenum">
              <a:rPr lang="en-US" altLang="en-US" smtClean="0"/>
              <a:pPr>
                <a:defRPr/>
              </a:pPr>
              <a:t>‹#›</a:t>
            </a:fld>
            <a:endParaRPr lang="en-US" altLang="en-US" dirty="0"/>
          </a:p>
        </p:txBody>
      </p:sp>
    </p:spTree>
    <p:extLst>
      <p:ext uri="{BB962C8B-B14F-4D97-AF65-F5344CB8AC3E}">
        <p14:creationId xmlns:p14="http://schemas.microsoft.com/office/powerpoint/2010/main" val="2174930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0DC1D9C6-9896-4882-800E-CAE0673EAD5E}" type="slidenum">
              <a:rPr lang="en-US" altLang="en-US" smtClean="0"/>
              <a:pPr>
                <a:defRPr/>
              </a:pPr>
              <a:t>‹#›</a:t>
            </a:fld>
            <a:endParaRPr lang="en-US" altLang="en-US" dirty="0"/>
          </a:p>
        </p:txBody>
      </p:sp>
    </p:spTree>
    <p:extLst>
      <p:ext uri="{BB962C8B-B14F-4D97-AF65-F5344CB8AC3E}">
        <p14:creationId xmlns:p14="http://schemas.microsoft.com/office/powerpoint/2010/main" val="1101540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20DDD91A-B494-4041-9D33-BBB2988F4097}" type="slidenum">
              <a:rPr lang="en-US" altLang="en-US" smtClean="0"/>
              <a:pPr>
                <a:defRPr/>
              </a:pPr>
              <a:t>‹#›</a:t>
            </a:fld>
            <a:endParaRPr lang="en-US" altLang="en-US" dirty="0"/>
          </a:p>
        </p:txBody>
      </p:sp>
    </p:spTree>
    <p:extLst>
      <p:ext uri="{BB962C8B-B14F-4D97-AF65-F5344CB8AC3E}">
        <p14:creationId xmlns:p14="http://schemas.microsoft.com/office/powerpoint/2010/main" val="270970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ltLang="en-US"/>
              <a:t>© Eric F. Glover 2021</a:t>
            </a:r>
            <a:endParaRPr lang="en-US" altLang="en-US" b="1"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r>
              <a:rPr lang="en-US" altLang="en-US"/>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326906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1E3F80FB-928D-46A2-9F1C-831DF21D821C}" type="slidenum">
              <a:rPr lang="en-US" altLang="en-US" smtClean="0"/>
              <a:pPr>
                <a:defRPr/>
              </a:pPr>
              <a:t>‹#›</a:t>
            </a:fld>
            <a:endParaRPr lang="en-US" altLang="en-US" dirty="0"/>
          </a:p>
        </p:txBody>
      </p:sp>
    </p:spTree>
    <p:extLst>
      <p:ext uri="{BB962C8B-B14F-4D97-AF65-F5344CB8AC3E}">
        <p14:creationId xmlns:p14="http://schemas.microsoft.com/office/powerpoint/2010/main" val="3647581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ltLang="en-US"/>
              <a:t>© Eric F. Glover 2021</a:t>
            </a:r>
            <a:endParaRPr lang="en-US" altLang="en-US" b="1"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r>
              <a:rPr lang="en-US" altLang="en-US"/>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1288840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p:txBody>
          <a:bodyPr/>
          <a:lstStyle/>
          <a:p>
            <a:pPr>
              <a:defRPr/>
            </a:pPr>
            <a:fld id="{D2F1F348-5451-4214-94CF-1C1301052634}" type="slidenum">
              <a:rPr lang="en-US" altLang="en-US" smtClean="0"/>
              <a:pPr>
                <a:defRPr/>
              </a:pPr>
              <a:t>‹#›</a:t>
            </a:fld>
            <a:endParaRPr lang="en-US" altLang="en-US" dirty="0"/>
          </a:p>
        </p:txBody>
      </p:sp>
    </p:spTree>
    <p:extLst>
      <p:ext uri="{BB962C8B-B14F-4D97-AF65-F5344CB8AC3E}">
        <p14:creationId xmlns:p14="http://schemas.microsoft.com/office/powerpoint/2010/main" val="26935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ltLang="en-US"/>
              <a:t>© Eric F. Glover 2021</a:t>
            </a:r>
            <a:endParaRPr lang="en-US" altLang="en-US" b="1"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r>
              <a:rPr lang="en-US" altLang="en-US"/>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1664479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a:t>© Eric F. Glover 2021</a:t>
            </a:r>
            <a:endParaRPr lang="en-US" altLang="en-US" b="1" dirty="0"/>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r>
              <a:rPr lang="en-US" altLang="en-US"/>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106184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79A06372-A41A-46FD-BF61-E81E0D0856CC}" type="slidenum">
              <a:rPr lang="en-US" altLang="en-US" smtClean="0"/>
              <a:pPr>
                <a:defRPr/>
              </a:pPr>
              <a:t>‹#›</a:t>
            </a:fld>
            <a:endParaRPr lang="en-US" altLang="en-US" dirty="0"/>
          </a:p>
        </p:txBody>
      </p:sp>
    </p:spTree>
    <p:extLst>
      <p:ext uri="{BB962C8B-B14F-4D97-AF65-F5344CB8AC3E}">
        <p14:creationId xmlns:p14="http://schemas.microsoft.com/office/powerpoint/2010/main" val="4071626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5DA1A664-11AD-433E-AC06-B7A78DADE01D}" type="slidenum">
              <a:rPr lang="en-US" altLang="en-US" smtClean="0"/>
              <a:pPr>
                <a:defRPr/>
              </a:pPr>
              <a:t>‹#›</a:t>
            </a:fld>
            <a:endParaRPr lang="en-US" altLang="en-US" dirty="0"/>
          </a:p>
        </p:txBody>
      </p:sp>
    </p:spTree>
    <p:extLst>
      <p:ext uri="{BB962C8B-B14F-4D97-AF65-F5344CB8AC3E}">
        <p14:creationId xmlns:p14="http://schemas.microsoft.com/office/powerpoint/2010/main" val="167787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ltLang="en-US"/>
              <a:t>© Eric F. Glover 2021</a:t>
            </a:r>
            <a:endParaRPr lang="en-US" altLang="en-US" b="1"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altLang="en-US"/>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625281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usinesscard, envelope&#10;&#10;Description automatically generated">
            <a:extLst>
              <a:ext uri="{FF2B5EF4-FFF2-40B4-BE49-F238E27FC236}">
                <a16:creationId xmlns:a16="http://schemas.microsoft.com/office/drawing/2014/main" id="{1CE6BAE9-6781-4CFA-AB08-0078C89DA3E6}"/>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C86A67E-440B-48F4-99DB-A7D68B8A1544}"/>
              </a:ext>
            </a:extLst>
          </p:cNvPr>
          <p:cNvSpPr txBox="1"/>
          <p:nvPr/>
        </p:nvSpPr>
        <p:spPr>
          <a:xfrm rot="21420000">
            <a:off x="759486" y="-463472"/>
            <a:ext cx="7504299" cy="3012363"/>
          </a:xfrm>
          <a:prstGeom prst="rect">
            <a:avLst/>
          </a:prstGeom>
          <a:noFill/>
        </p:spPr>
        <p:txBody>
          <a:bodyPr wrap="square" rtlCol="0">
            <a:spAutoFit/>
          </a:bodyPr>
          <a:lstStyle/>
          <a:p>
            <a:pPr>
              <a:lnSpc>
                <a:spcPct val="150000"/>
              </a:lnSpc>
            </a:pPr>
            <a:r>
              <a:rPr lang="en-US" sz="13800" b="1" dirty="0">
                <a:solidFill>
                  <a:srgbClr val="910101"/>
                </a:solidFill>
                <a:effectLst>
                  <a:outerShdw blurRad="38100" dist="38100" dir="2700000" algn="tl">
                    <a:srgbClr val="000000">
                      <a:alpha val="43137"/>
                    </a:srgbClr>
                  </a:outerShdw>
                </a:effectLst>
                <a:latin typeface="Lucida Handwriting" panose="03010101010101010101" pitchFamily="66" charset="0"/>
              </a:rPr>
              <a:t>IN</a:t>
            </a:r>
            <a:r>
              <a:rPr lang="en-US" sz="11500" b="1" i="1" cap="small" spc="500" dirty="0">
                <a:latin typeface="+mn-lt"/>
              </a:rPr>
              <a:t>p</a:t>
            </a:r>
            <a:r>
              <a:rPr lang="en-US" sz="8800" b="1" i="1" cap="small" spc="500" dirty="0">
                <a:latin typeface="+mn-lt"/>
              </a:rPr>
              <a:t>owered</a:t>
            </a:r>
          </a:p>
        </p:txBody>
      </p:sp>
      <p:sp>
        <p:nvSpPr>
          <p:cNvPr id="5" name="TextBox 4">
            <a:extLst>
              <a:ext uri="{FF2B5EF4-FFF2-40B4-BE49-F238E27FC236}">
                <a16:creationId xmlns:a16="http://schemas.microsoft.com/office/drawing/2014/main" id="{4DF6E862-2D08-4827-B115-A11A941EDEAA}"/>
              </a:ext>
            </a:extLst>
          </p:cNvPr>
          <p:cNvSpPr txBox="1"/>
          <p:nvPr/>
        </p:nvSpPr>
        <p:spPr>
          <a:xfrm rot="21420000">
            <a:off x="1089767" y="1781910"/>
            <a:ext cx="8612551" cy="2185214"/>
          </a:xfrm>
          <a:prstGeom prst="rect">
            <a:avLst/>
          </a:prstGeom>
          <a:noFill/>
        </p:spPr>
        <p:txBody>
          <a:bodyPr wrap="square" rtlCol="0">
            <a:spAutoFit/>
          </a:bodyPr>
          <a:lstStyle/>
          <a:p>
            <a:r>
              <a:rPr lang="en-US" sz="9600" b="1" i="1" cap="all" spc="600" dirty="0">
                <a:solidFill>
                  <a:srgbClr val="FFC000"/>
                </a:solidFill>
                <a:effectLst>
                  <a:outerShdw blurRad="38100" dist="38100" dir="2700000" algn="tl">
                    <a:srgbClr val="000000">
                      <a:alpha val="43137"/>
                    </a:srgbClr>
                  </a:outerShdw>
                </a:effectLst>
                <a:latin typeface="+mn-lt"/>
                <a:cs typeface="Segoe UI" panose="020B0502040204020203" pitchFamily="34" charset="0"/>
              </a:rPr>
              <a:t>D</a:t>
            </a:r>
            <a:r>
              <a:rPr lang="en-US" sz="7200" b="1" i="1" cap="all" spc="600" dirty="0">
                <a:solidFill>
                  <a:srgbClr val="FFC000"/>
                </a:solidFill>
                <a:effectLst>
                  <a:outerShdw blurRad="38100" dist="38100" dir="2700000" algn="tl">
                    <a:srgbClr val="000000">
                      <a:alpha val="43137"/>
                    </a:srgbClr>
                  </a:outerShdw>
                </a:effectLst>
                <a:latin typeface="+mn-lt"/>
                <a:cs typeface="Segoe UI" panose="020B0502040204020203" pitchFamily="34" charset="0"/>
              </a:rPr>
              <a:t>iscipleship</a:t>
            </a:r>
          </a:p>
          <a:p>
            <a:r>
              <a:rPr lang="en-US" sz="4000" i="1" spc="300" dirty="0">
                <a:latin typeface="+mn-lt"/>
              </a:rPr>
              <a:t>An Inductive Study of Acts</a:t>
            </a:r>
          </a:p>
        </p:txBody>
      </p:sp>
      <p:sp>
        <p:nvSpPr>
          <p:cNvPr id="9" name="Rectangle 4">
            <a:extLst>
              <a:ext uri="{FF2B5EF4-FFF2-40B4-BE49-F238E27FC236}">
                <a16:creationId xmlns:a16="http://schemas.microsoft.com/office/drawing/2014/main" id="{3C75903D-B40E-4F24-AF60-74748895B139}"/>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2" name="TextBox 1">
            <a:extLst>
              <a:ext uri="{FF2B5EF4-FFF2-40B4-BE49-F238E27FC236}">
                <a16:creationId xmlns:a16="http://schemas.microsoft.com/office/drawing/2014/main" id="{14290237-B79B-4964-A589-B4AE42C51781}"/>
              </a:ext>
            </a:extLst>
          </p:cNvPr>
          <p:cNvSpPr txBox="1"/>
          <p:nvPr/>
        </p:nvSpPr>
        <p:spPr>
          <a:xfrm>
            <a:off x="4343400" y="5187499"/>
            <a:ext cx="7243380" cy="132343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softEdge rad="31750"/>
          </a:effectLst>
        </p:spPr>
        <p:txBody>
          <a:bodyPr wrap="square" rtlCol="0">
            <a:spAutoFit/>
          </a:bodyPr>
          <a:lstStyle/>
          <a:p>
            <a:pPr algn="ctr"/>
            <a:r>
              <a:rPr lang="en-US" sz="4400" b="1" dirty="0">
                <a:effectLst>
                  <a:outerShdw blurRad="38100" dist="38100" dir="2700000" algn="tl">
                    <a:srgbClr val="000000">
                      <a:alpha val="43137"/>
                    </a:srgbClr>
                  </a:outerShdw>
                </a:effectLst>
                <a:latin typeface="+mn-lt"/>
              </a:rPr>
              <a:t>Transformational Discipleship</a:t>
            </a:r>
            <a:br>
              <a:rPr lang="en-US" sz="4400" b="1" dirty="0">
                <a:effectLst>
                  <a:outerShdw blurRad="38100" dist="38100" dir="2700000" algn="tl">
                    <a:srgbClr val="000000">
                      <a:alpha val="43137"/>
                    </a:srgbClr>
                  </a:outerShdw>
                </a:effectLst>
                <a:latin typeface="+mn-lt"/>
              </a:rPr>
            </a:br>
            <a:r>
              <a:rPr lang="en-US" sz="3600" b="1" dirty="0">
                <a:solidFill>
                  <a:srgbClr val="FFC000"/>
                </a:solidFill>
                <a:effectLst>
                  <a:outerShdw blurRad="38100" dist="38100" dir="2700000" algn="tl">
                    <a:srgbClr val="000000">
                      <a:alpha val="43137"/>
                    </a:srgbClr>
                  </a:outerShdw>
                </a:effectLst>
                <a:latin typeface="+mn-lt"/>
              </a:rPr>
              <a:t>Acts 9:1-31</a:t>
            </a:r>
          </a:p>
        </p:txBody>
      </p:sp>
    </p:spTree>
    <p:extLst>
      <p:ext uri="{BB962C8B-B14F-4D97-AF65-F5344CB8AC3E}">
        <p14:creationId xmlns:p14="http://schemas.microsoft.com/office/powerpoint/2010/main" val="3232791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160722" y="6523724"/>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363588" y="6510819"/>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10</a:t>
            </a:fld>
            <a:endParaRPr lang="en-US" altLang="en-US" dirty="0"/>
          </a:p>
        </p:txBody>
      </p:sp>
      <p:sp>
        <p:nvSpPr>
          <p:cNvPr id="9" name="Content Placeholder 2">
            <a:extLst>
              <a:ext uri="{FF2B5EF4-FFF2-40B4-BE49-F238E27FC236}">
                <a16:creationId xmlns:a16="http://schemas.microsoft.com/office/drawing/2014/main" id="{D6133D10-9A05-45D2-A87B-456BE249B1A4}"/>
              </a:ext>
            </a:extLst>
          </p:cNvPr>
          <p:cNvSpPr txBox="1">
            <a:spLocks/>
          </p:cNvSpPr>
          <p:nvPr/>
        </p:nvSpPr>
        <p:spPr bwMode="auto">
          <a:xfrm>
            <a:off x="2057400" y="2816448"/>
            <a:ext cx="7239000" cy="3200400"/>
          </a:xfrm>
          <a:prstGeom prst="rect">
            <a:avLst/>
          </a:prstGeom>
          <a:blipFill>
            <a:blip r:embed="rId3">
              <a:extLst>
                <a:ext uri="{28A0092B-C50C-407E-A947-70E740481C1C}">
                  <a14:useLocalDpi xmlns:a14="http://schemas.microsoft.com/office/drawing/2010/main" val="0"/>
                </a:ext>
              </a:extLst>
            </a:blip>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91440" rIns="182880" bIns="91440" numCol="1" anchor="ctr" anchorCtr="0" compatLnSpc="1">
            <a:prstTxWarp prst="textNoShape">
              <a:avLst/>
            </a:prstTxWarp>
          </a:bodyPr>
          <a:lstStyle>
            <a:lvl1pPr marL="457200" indent="-457200" algn="l" rtl="0" eaLnBrk="0" fontAlgn="base" hangingPunct="0">
              <a:spcBef>
                <a:spcPct val="20000"/>
              </a:spcBef>
              <a:spcAft>
                <a:spcPct val="0"/>
              </a:spcAft>
              <a:buFont typeface="Wingdings" panose="05000000000000000000" pitchFamily="2" charset="2"/>
              <a:buChar char="Ø"/>
              <a:defRPr sz="3200" kern="1200">
                <a:solidFill>
                  <a:schemeClr val="tx1"/>
                </a:solidFill>
                <a:latin typeface="+mn-lt"/>
                <a:ea typeface="+mn-ea"/>
                <a:cs typeface="+mn-cs"/>
              </a:defRPr>
            </a:lvl1pPr>
            <a:lvl2pPr marL="914400" indent="-457200" algn="l" rtl="0" eaLnBrk="0" fontAlgn="base" hangingPunct="0">
              <a:spcBef>
                <a:spcPct val="20000"/>
              </a:spcBef>
              <a:spcAft>
                <a:spcPct val="0"/>
              </a:spcAft>
              <a:buFont typeface="Wingdings" panose="05000000000000000000" pitchFamily="2" charset="2"/>
              <a:buChar char="v"/>
              <a:defRPr sz="2800" kern="1200">
                <a:solidFill>
                  <a:schemeClr val="tx1"/>
                </a:solidFill>
                <a:latin typeface="+mn-lt"/>
                <a:ea typeface="+mn-ea"/>
                <a:cs typeface="+mn-cs"/>
              </a:defRPr>
            </a:lvl2pPr>
            <a:lvl3pPr marL="1371600" indent="-4572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spcAft>
                <a:spcPts val="1200"/>
              </a:spcAft>
            </a:pPr>
            <a:r>
              <a:rPr lang="en-US" sz="2400" dirty="0">
                <a:latin typeface="Segoe UI Semibold" panose="020B0702040204020203" pitchFamily="34" charset="0"/>
                <a:cs typeface="Segoe UI Semibold" panose="020B0702040204020203" pitchFamily="34" charset="0"/>
              </a:rPr>
              <a:t>The change in Saul following conversion was immediate and remarkable:</a:t>
            </a:r>
          </a:p>
          <a:p>
            <a:pPr lvl="1">
              <a:spcBef>
                <a:spcPts val="0"/>
              </a:spcBef>
              <a:spcAft>
                <a:spcPts val="1200"/>
              </a:spcAft>
            </a:pPr>
            <a:r>
              <a:rPr lang="en-US" sz="2000" dirty="0">
                <a:latin typeface="Segoe UI" panose="020B0502040204020203" pitchFamily="34" charset="0"/>
                <a:cs typeface="Segoe UI" panose="020B0502040204020203" pitchFamily="34" charset="0"/>
              </a:rPr>
              <a:t>His life became Christ-centered</a:t>
            </a:r>
          </a:p>
          <a:p>
            <a:pPr lvl="1">
              <a:spcBef>
                <a:spcPts val="0"/>
              </a:spcBef>
              <a:spcAft>
                <a:spcPts val="1200"/>
              </a:spcAft>
            </a:pPr>
            <a:r>
              <a:rPr lang="en-US" sz="2000" dirty="0">
                <a:latin typeface="Segoe UI" panose="020B0502040204020203" pitchFamily="34" charset="0"/>
                <a:cs typeface="Segoe UI" panose="020B0502040204020203" pitchFamily="34" charset="0"/>
              </a:rPr>
              <a:t>He witnessed in the power of the Holy Spirit</a:t>
            </a:r>
          </a:p>
          <a:p>
            <a:pPr lvl="1">
              <a:spcBef>
                <a:spcPts val="0"/>
              </a:spcBef>
              <a:spcAft>
                <a:spcPts val="1200"/>
              </a:spcAft>
            </a:pPr>
            <a:r>
              <a:rPr lang="en-US" sz="2000" dirty="0">
                <a:latin typeface="Segoe UI" panose="020B0502040204020203" pitchFamily="34" charset="0"/>
                <a:cs typeface="Segoe UI" panose="020B0502040204020203" pitchFamily="34" charset="0"/>
              </a:rPr>
              <a:t>His witness was bold, courageous and fearless</a:t>
            </a:r>
          </a:p>
          <a:p>
            <a:pPr lvl="1">
              <a:spcBef>
                <a:spcPts val="0"/>
              </a:spcBef>
              <a:spcAft>
                <a:spcPts val="1200"/>
              </a:spcAft>
            </a:pPr>
            <a:r>
              <a:rPr lang="en-US" sz="2000" dirty="0">
                <a:latin typeface="Segoe UI" panose="020B0502040204020203" pitchFamily="34" charset="0"/>
                <a:cs typeface="Segoe UI" panose="020B0502040204020203" pitchFamily="34" charset="0"/>
              </a:rPr>
              <a:t>His witness was costly and self-sacrificing</a:t>
            </a:r>
          </a:p>
        </p:txBody>
      </p:sp>
      <p:sp>
        <p:nvSpPr>
          <p:cNvPr id="11" name="Rectangle: Rounded Corners 10">
            <a:extLst>
              <a:ext uri="{FF2B5EF4-FFF2-40B4-BE49-F238E27FC236}">
                <a16:creationId xmlns:a16="http://schemas.microsoft.com/office/drawing/2014/main" id="{67EE3DB0-77FD-43D3-8611-265251993D0C}"/>
              </a:ext>
            </a:extLst>
          </p:cNvPr>
          <p:cNvSpPr/>
          <p:nvPr/>
        </p:nvSpPr>
        <p:spPr bwMode="auto">
          <a:xfrm>
            <a:off x="1295400" y="1600200"/>
            <a:ext cx="7467600" cy="7620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vert="horz" wrap="square" lIns="91440" tIns="0" rIns="91440" bIns="0" numCol="1" rtlCol="0" anchor="ctr" anchorCtr="0" compatLnSpc="1">
            <a:prstTxWarp prst="textNoShape">
              <a:avLst/>
            </a:prstTxWarp>
          </a:bodyPr>
          <a:lstStyle/>
          <a:p>
            <a:pPr lvl="0" algn="ctr">
              <a:spcBef>
                <a:spcPts val="0"/>
              </a:spcBef>
              <a:spcAft>
                <a:spcPts val="1200"/>
              </a:spcAft>
            </a:pPr>
            <a:r>
              <a:rPr lang="en-US" sz="2000" b="1" dirty="0">
                <a:latin typeface="Segoe UI" panose="020B0502040204020203" pitchFamily="34" charset="0"/>
                <a:cs typeface="Segoe UI" panose="020B0502040204020203" pitchFamily="34" charset="0"/>
              </a:rPr>
              <a:t>Saul fully embraced his new responsibility to the world.</a:t>
            </a:r>
          </a:p>
        </p:txBody>
      </p:sp>
      <p:sp>
        <p:nvSpPr>
          <p:cNvPr id="10" name="Rectangle: Rounded Corners 9">
            <a:extLst>
              <a:ext uri="{FF2B5EF4-FFF2-40B4-BE49-F238E27FC236}">
                <a16:creationId xmlns:a16="http://schemas.microsoft.com/office/drawing/2014/main" id="{38D018D5-4530-4BF0-B6A0-84B6D645A21D}"/>
              </a:ext>
            </a:extLst>
          </p:cNvPr>
          <p:cNvSpPr/>
          <p:nvPr/>
        </p:nvSpPr>
        <p:spPr bwMode="auto">
          <a:xfrm>
            <a:off x="533400" y="381000"/>
            <a:ext cx="11125200"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0" rIns="91440" bIns="45720" numCol="1" rtlCol="0" anchor="ctr" anchorCtr="0" compatLnSpc="1">
            <a:prstTxWarp prst="textNoShape">
              <a:avLst/>
            </a:prstTxWarp>
          </a:bodyPr>
          <a:lstStyle/>
          <a:p>
            <a:pPr>
              <a:tabLst>
                <a:tab pos="10801350" algn="r"/>
              </a:tabLst>
            </a:pPr>
            <a:r>
              <a:rPr lang="en-US" sz="3600" b="1" cap="small" dirty="0">
                <a:solidFill>
                  <a:srgbClr val="910101"/>
                </a:solidFill>
                <a:latin typeface="Segoe UI Black" panose="020B0A02040204020203" pitchFamily="34" charset="0"/>
                <a:ea typeface="Segoe UI Black" panose="020B0A02040204020203" pitchFamily="34" charset="0"/>
              </a:rPr>
              <a:t>The Product of Transformation</a:t>
            </a:r>
            <a:r>
              <a:rPr lang="en-US" sz="1800" dirty="0">
                <a:solidFill>
                  <a:srgbClr val="910101"/>
                </a:solidFill>
                <a:latin typeface="+mn-lt"/>
              </a:rPr>
              <a:t>	</a:t>
            </a:r>
            <a:r>
              <a:rPr lang="en-US" sz="2400" b="1" dirty="0">
                <a:latin typeface="Segoe UI" panose="020B0502040204020203" pitchFamily="34" charset="0"/>
                <a:cs typeface="Segoe UI" panose="020B0502040204020203" pitchFamily="34" charset="0"/>
              </a:rPr>
              <a:t>Acts 9:26-31</a:t>
            </a:r>
            <a:endParaRPr lang="en-US" sz="28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4061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830F8-9029-4B45-A638-0E29348F5AAB}"/>
              </a:ext>
            </a:extLst>
          </p:cNvPr>
          <p:cNvSpPr>
            <a:spLocks noGrp="1"/>
          </p:cNvSpPr>
          <p:nvPr>
            <p:ph idx="1"/>
          </p:nvPr>
        </p:nvSpPr>
        <p:spPr>
          <a:xfrm>
            <a:off x="762000" y="1600200"/>
            <a:ext cx="4191000" cy="1524000"/>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0" rIns="182880" bIns="91440" numCol="1" anchor="ctr" anchorCtr="0" compatLnSpc="1">
            <a:prstTxWarp prst="textNoShape">
              <a:avLst/>
            </a:prstTxWarp>
            <a:noAutofit/>
          </a:bodyPr>
          <a:lstStyle/>
          <a:p>
            <a:pPr marL="0" indent="230188" algn="just">
              <a:lnSpc>
                <a:spcPct val="150000"/>
              </a:lnSpc>
              <a:spcBef>
                <a:spcPts val="0"/>
              </a:spcBef>
              <a:buNone/>
            </a:pPr>
            <a:r>
              <a:rPr lang="en-US" sz="1800" b="1" baseline="30000" dirty="0">
                <a:latin typeface="Segoe UI Semibold" panose="020B0702040204020203" pitchFamily="34" charset="0"/>
                <a:cs typeface="Segoe UI Semibold" panose="020B0702040204020203" pitchFamily="34" charset="0"/>
              </a:rPr>
              <a:t>17 </a:t>
            </a:r>
            <a:r>
              <a:rPr lang="en-US" sz="1800" b="1" dirty="0">
                <a:latin typeface="Segoe UI Semibold" panose="020B0702040204020203" pitchFamily="34" charset="0"/>
                <a:cs typeface="Segoe UI Semibold" panose="020B0702040204020203" pitchFamily="34" charset="0"/>
              </a:rPr>
              <a:t>Then Ananias went to the house and entered it. Placing his hands on Saul, he said, "</a:t>
            </a:r>
            <a:r>
              <a:rPr lang="en-US" sz="18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Brother Saul</a:t>
            </a:r>
            <a:r>
              <a:rPr lang="en-US" sz="1800" b="1" dirty="0">
                <a:latin typeface="Segoe UI Semibold" panose="020B0702040204020203" pitchFamily="34" charset="0"/>
                <a:cs typeface="Segoe UI Semibold" panose="020B0702040204020203" pitchFamily="34" charset="0"/>
              </a:rPr>
              <a:t>, </a:t>
            </a:r>
            <a:endParaRPr lang="en-US" sz="1800" dirty="0">
              <a:latin typeface="Segoe UI Semibold" panose="020B0702040204020203" pitchFamily="34" charset="0"/>
              <a:cs typeface="Segoe UI Semibold" panose="020B0702040204020203" pitchFamily="34" charset="0"/>
            </a:endParaRP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160722" y="6523724"/>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363588" y="6510819"/>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11</a:t>
            </a:fld>
            <a:endParaRPr lang="en-US" altLang="en-US" dirty="0"/>
          </a:p>
        </p:txBody>
      </p:sp>
      <p:sp>
        <p:nvSpPr>
          <p:cNvPr id="4" name="Rectangle: Rounded Corners 3">
            <a:extLst>
              <a:ext uri="{FF2B5EF4-FFF2-40B4-BE49-F238E27FC236}">
                <a16:creationId xmlns:a16="http://schemas.microsoft.com/office/drawing/2014/main" id="{3557725F-5149-44D1-ACB7-626F0A6DFEE8}"/>
              </a:ext>
            </a:extLst>
          </p:cNvPr>
          <p:cNvSpPr/>
          <p:nvPr/>
        </p:nvSpPr>
        <p:spPr bwMode="auto">
          <a:xfrm>
            <a:off x="533400" y="381000"/>
            <a:ext cx="11125200"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0" rIns="91440" bIns="45720" numCol="1" rtlCol="0" anchor="ctr" anchorCtr="0" compatLnSpc="1">
            <a:prstTxWarp prst="textNoShape">
              <a:avLst/>
            </a:prstTxWarp>
          </a:bodyPr>
          <a:lstStyle/>
          <a:p>
            <a:pPr>
              <a:tabLst>
                <a:tab pos="10801350" algn="r"/>
              </a:tabLst>
            </a:pPr>
            <a:r>
              <a:rPr lang="en-US" sz="3600" b="1" cap="small" dirty="0">
                <a:solidFill>
                  <a:srgbClr val="910101"/>
                </a:solidFill>
                <a:latin typeface="Segoe UI Black" panose="020B0A02040204020203" pitchFamily="34" charset="0"/>
                <a:ea typeface="Segoe UI Black" panose="020B0A02040204020203" pitchFamily="34" charset="0"/>
              </a:rPr>
              <a:t>The Process of Assimilation</a:t>
            </a:r>
            <a:r>
              <a:rPr lang="en-US" sz="1800" dirty="0">
                <a:solidFill>
                  <a:srgbClr val="910101"/>
                </a:solidFill>
                <a:latin typeface="+mn-lt"/>
              </a:rPr>
              <a:t>	</a:t>
            </a:r>
            <a:r>
              <a:rPr lang="en-US" sz="2400" b="1" dirty="0">
                <a:latin typeface="Segoe UI" panose="020B0502040204020203" pitchFamily="34" charset="0"/>
                <a:cs typeface="Segoe UI" panose="020B0502040204020203" pitchFamily="34" charset="0"/>
              </a:rPr>
              <a:t>Acts 9:17, 27</a:t>
            </a:r>
            <a:endParaRPr lang="en-US" sz="2800" b="1" dirty="0">
              <a:latin typeface="Segoe UI" panose="020B0502040204020203" pitchFamily="34" charset="0"/>
              <a:cs typeface="Segoe UI" panose="020B0502040204020203" pitchFamily="34" charset="0"/>
            </a:endParaRPr>
          </a:p>
        </p:txBody>
      </p:sp>
      <p:sp>
        <p:nvSpPr>
          <p:cNvPr id="7" name="Content Placeholder 2">
            <a:extLst>
              <a:ext uri="{FF2B5EF4-FFF2-40B4-BE49-F238E27FC236}">
                <a16:creationId xmlns:a16="http://schemas.microsoft.com/office/drawing/2014/main" id="{7056F56E-8FFC-4DC5-9DB8-608F88D02B0C}"/>
              </a:ext>
            </a:extLst>
          </p:cNvPr>
          <p:cNvSpPr txBox="1">
            <a:spLocks/>
          </p:cNvSpPr>
          <p:nvPr/>
        </p:nvSpPr>
        <p:spPr>
          <a:xfrm>
            <a:off x="762000" y="3505200"/>
            <a:ext cx="4191000" cy="1066800"/>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0" rIns="182880" bIns="91440" numCol="1" rtlCol="0" anchor="ctr"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30188" algn="just">
              <a:lnSpc>
                <a:spcPct val="150000"/>
              </a:lnSpc>
              <a:spcBef>
                <a:spcPts val="0"/>
              </a:spcBef>
              <a:buFont typeface="Arial" panose="020B0604020202020204" pitchFamily="34" charset="0"/>
              <a:buNone/>
            </a:pPr>
            <a:r>
              <a:rPr lang="en-US" sz="1800" b="1" baseline="30000" dirty="0">
                <a:latin typeface="Segoe UI Semibold" panose="020B0702040204020203" pitchFamily="34" charset="0"/>
                <a:cs typeface="Segoe UI Semibold" panose="020B0702040204020203" pitchFamily="34" charset="0"/>
              </a:rPr>
              <a:t>27… </a:t>
            </a:r>
            <a:r>
              <a:rPr lang="en-US" sz="18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Barnabas took him and brought him to the apostles</a:t>
            </a:r>
            <a:endParaRPr lang="en-US" sz="1800"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endParaRPr>
          </a:p>
        </p:txBody>
      </p:sp>
      <p:sp>
        <p:nvSpPr>
          <p:cNvPr id="9" name="Content Placeholder 2">
            <a:extLst>
              <a:ext uri="{FF2B5EF4-FFF2-40B4-BE49-F238E27FC236}">
                <a16:creationId xmlns:a16="http://schemas.microsoft.com/office/drawing/2014/main" id="{D6133D10-9A05-45D2-A87B-456BE249B1A4}"/>
              </a:ext>
            </a:extLst>
          </p:cNvPr>
          <p:cNvSpPr txBox="1">
            <a:spLocks/>
          </p:cNvSpPr>
          <p:nvPr/>
        </p:nvSpPr>
        <p:spPr bwMode="auto">
          <a:xfrm>
            <a:off x="5638800" y="1600200"/>
            <a:ext cx="5410200" cy="3200400"/>
          </a:xfrm>
          <a:prstGeom prst="rect">
            <a:avLst/>
          </a:prstGeom>
          <a:blipFill>
            <a:blip r:embed="rId3">
              <a:extLst>
                <a:ext uri="{28A0092B-C50C-407E-A947-70E740481C1C}">
                  <a14:useLocalDpi xmlns:a14="http://schemas.microsoft.com/office/drawing/2010/main" val="0"/>
                </a:ext>
              </a:extLst>
            </a:blip>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91440" rIns="182880" bIns="91440" numCol="1" anchor="ctr" anchorCtr="0" compatLnSpc="1">
            <a:prstTxWarp prst="textNoShape">
              <a:avLst/>
            </a:prstTxWarp>
          </a:bodyPr>
          <a:lstStyle>
            <a:lvl1pPr marL="457200" indent="-457200" algn="l" rtl="0" eaLnBrk="0" fontAlgn="base" hangingPunct="0">
              <a:spcBef>
                <a:spcPct val="20000"/>
              </a:spcBef>
              <a:spcAft>
                <a:spcPct val="0"/>
              </a:spcAft>
              <a:buFont typeface="Wingdings" panose="05000000000000000000" pitchFamily="2" charset="2"/>
              <a:buChar char="Ø"/>
              <a:defRPr sz="3200" kern="1200">
                <a:solidFill>
                  <a:schemeClr val="tx1"/>
                </a:solidFill>
                <a:latin typeface="+mn-lt"/>
                <a:ea typeface="+mn-ea"/>
                <a:cs typeface="+mn-cs"/>
              </a:defRPr>
            </a:lvl1pPr>
            <a:lvl2pPr marL="914400" indent="-457200" algn="l" rtl="0" eaLnBrk="0" fontAlgn="base" hangingPunct="0">
              <a:spcBef>
                <a:spcPct val="20000"/>
              </a:spcBef>
              <a:spcAft>
                <a:spcPct val="0"/>
              </a:spcAft>
              <a:buFont typeface="Wingdings" panose="05000000000000000000" pitchFamily="2" charset="2"/>
              <a:buChar char="v"/>
              <a:defRPr sz="2800" kern="1200">
                <a:solidFill>
                  <a:schemeClr val="tx1"/>
                </a:solidFill>
                <a:latin typeface="+mn-lt"/>
                <a:ea typeface="+mn-ea"/>
                <a:cs typeface="+mn-cs"/>
              </a:defRPr>
            </a:lvl2pPr>
            <a:lvl3pPr marL="1371600" indent="-4572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spcAft>
                <a:spcPts val="1200"/>
              </a:spcAft>
            </a:pPr>
            <a:r>
              <a:rPr lang="en-US" sz="1800" dirty="0">
                <a:latin typeface="Segoe UI Semibold" panose="020B0702040204020203" pitchFamily="34" charset="0"/>
                <a:cs typeface="Segoe UI Semibold" panose="020B0702040204020203" pitchFamily="34" charset="0"/>
              </a:rPr>
              <a:t>There is an urgent need for modern day Ananias and Barnabas who overcome their misgivings and hesitations and take the initiative to embrace newcomers.</a:t>
            </a:r>
          </a:p>
          <a:p>
            <a:pPr lvl="0">
              <a:spcBef>
                <a:spcPts val="0"/>
              </a:spcBef>
              <a:spcAft>
                <a:spcPts val="1200"/>
              </a:spcAft>
            </a:pPr>
            <a:r>
              <a:rPr lang="en-US" sz="1800" dirty="0">
                <a:latin typeface="Segoe UI Semibold" panose="020B0702040204020203" pitchFamily="34" charset="0"/>
                <a:cs typeface="Segoe UI Semibold" panose="020B0702040204020203" pitchFamily="34" charset="0"/>
              </a:rPr>
              <a:t>The assimilation of new believers into the body is of paramount importance and we are each and all responsible for it.</a:t>
            </a:r>
          </a:p>
          <a:p>
            <a:pPr lvl="0">
              <a:spcBef>
                <a:spcPts val="0"/>
              </a:spcBef>
              <a:spcAft>
                <a:spcPts val="1200"/>
              </a:spcAft>
            </a:pPr>
            <a:r>
              <a:rPr lang="en-US" sz="1800" dirty="0">
                <a:latin typeface="Segoe UI Semibold" panose="020B0702040204020203" pitchFamily="34" charset="0"/>
                <a:cs typeface="Segoe UI Semibold" panose="020B0702040204020203" pitchFamily="34" charset="0"/>
              </a:rPr>
              <a:t>Let us be intentional about it and follow in the footsteps of Ananias and Barnabas.</a:t>
            </a:r>
          </a:p>
        </p:txBody>
      </p:sp>
      <p:sp>
        <p:nvSpPr>
          <p:cNvPr id="11" name="Rectangle: Rounded Corners 10">
            <a:extLst>
              <a:ext uri="{FF2B5EF4-FFF2-40B4-BE49-F238E27FC236}">
                <a16:creationId xmlns:a16="http://schemas.microsoft.com/office/drawing/2014/main" id="{67EE3DB0-77FD-43D3-8611-265251993D0C}"/>
              </a:ext>
            </a:extLst>
          </p:cNvPr>
          <p:cNvSpPr/>
          <p:nvPr/>
        </p:nvSpPr>
        <p:spPr bwMode="auto">
          <a:xfrm>
            <a:off x="6172200" y="5181600"/>
            <a:ext cx="4495800" cy="7620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vert="horz" wrap="square" lIns="91440" tIns="0" rIns="91440" bIns="0" numCol="1" rtlCol="0" anchor="ctr" anchorCtr="0" compatLnSpc="1">
            <a:prstTxWarp prst="textNoShape">
              <a:avLst/>
            </a:prstTxWarp>
          </a:bodyPr>
          <a:lstStyle/>
          <a:p>
            <a:pPr lvl="0" algn="ctr">
              <a:spcBef>
                <a:spcPts val="0"/>
              </a:spcBef>
              <a:spcAft>
                <a:spcPts val="1200"/>
              </a:spcAft>
            </a:pPr>
            <a:r>
              <a:rPr lang="en-US" sz="2000" b="1" dirty="0">
                <a:latin typeface="Segoe UI" panose="020B0502040204020203" pitchFamily="34" charset="0"/>
                <a:cs typeface="Segoe UI" panose="020B0502040204020203" pitchFamily="34" charset="0"/>
              </a:rPr>
              <a:t>Who do you know that needs help assimilating into the body?</a:t>
            </a:r>
          </a:p>
        </p:txBody>
      </p:sp>
    </p:spTree>
    <p:extLst>
      <p:ext uri="{BB962C8B-B14F-4D97-AF65-F5344CB8AC3E}">
        <p14:creationId xmlns:p14="http://schemas.microsoft.com/office/powerpoint/2010/main" val="159543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57BF3DA-2A9B-4274-8880-F2D660668C5E}"/>
              </a:ext>
            </a:extLst>
          </p:cNvPr>
          <p:cNvSpPr/>
          <p:nvPr/>
        </p:nvSpPr>
        <p:spPr bwMode="auto">
          <a:xfrm>
            <a:off x="753395" y="305175"/>
            <a:ext cx="10696339" cy="1065958"/>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91440" rIns="91440" bIns="0" numCol="1" rtlCol="0" anchor="ctr" anchorCtr="0" compatLnSpc="1">
            <a:prstTxWarp prst="textNoShape">
              <a:avLst/>
            </a:prstTxWarp>
          </a:bodyPr>
          <a:lstStyle/>
          <a:p>
            <a:pPr algn="ctr">
              <a:tabLst>
                <a:tab pos="7827963" algn="r"/>
              </a:tabLst>
            </a:pPr>
            <a:r>
              <a:rPr lang="en-US" sz="7200" b="1" dirty="0">
                <a:solidFill>
                  <a:srgbClr val="910101"/>
                </a:solidFill>
                <a:effectLst>
                  <a:outerShdw blurRad="38100" dist="38100" dir="2700000" algn="tl">
                    <a:srgbClr val="000000">
                      <a:alpha val="43137"/>
                    </a:srgbClr>
                  </a:outerShdw>
                </a:effectLst>
                <a:latin typeface="Lucida Handwriting" panose="03010101010101010101" pitchFamily="66" charset="0"/>
              </a:rPr>
              <a:t>IN</a:t>
            </a:r>
            <a:r>
              <a:rPr lang="en-US" sz="2000" b="1" dirty="0">
                <a:solidFill>
                  <a:srgbClr val="910101"/>
                </a:solidFill>
                <a:effectLst>
                  <a:outerShdw blurRad="38100" dist="38100" dir="2700000" algn="tl">
                    <a:srgbClr val="000000">
                      <a:alpha val="43137"/>
                    </a:srgbClr>
                  </a:outerShdw>
                </a:effectLst>
                <a:latin typeface="Lucida Handwriting" panose="03010101010101010101" pitchFamily="66" charset="0"/>
              </a:rPr>
              <a:t> </a:t>
            </a:r>
            <a:r>
              <a:rPr lang="en-US" sz="8000" b="1" i="1" cap="small" spc="500" dirty="0">
                <a:effectLst>
                  <a:outerShdw blurRad="38100" dist="38100" dir="2700000" algn="tl">
                    <a:srgbClr val="000000">
                      <a:alpha val="43137"/>
                    </a:srgbClr>
                  </a:outerShdw>
                </a:effectLst>
              </a:rPr>
              <a:t>p</a:t>
            </a:r>
            <a:r>
              <a:rPr lang="en-US" sz="4800" b="1" i="1" cap="small" spc="500" dirty="0">
                <a:effectLst>
                  <a:outerShdw blurRad="38100" dist="38100" dir="2700000" algn="tl">
                    <a:srgbClr val="000000">
                      <a:alpha val="43137"/>
                    </a:srgbClr>
                  </a:outerShdw>
                </a:effectLst>
              </a:rPr>
              <a:t>owered </a:t>
            </a:r>
            <a:r>
              <a:rPr lang="en-US" sz="6600" b="1" i="1" cap="small" spc="500" dirty="0">
                <a:effectLst>
                  <a:outerShdw blurRad="38100" dist="38100" dir="2700000" algn="tl">
                    <a:srgbClr val="000000">
                      <a:alpha val="43137"/>
                    </a:srgbClr>
                  </a:outerShdw>
                </a:effectLst>
              </a:rPr>
              <a:t>D</a:t>
            </a:r>
            <a:r>
              <a:rPr lang="en-US" sz="4800" b="1" i="1" cap="small" spc="500" dirty="0">
                <a:effectLst>
                  <a:outerShdw blurRad="38100" dist="38100" dir="2700000" algn="tl">
                    <a:srgbClr val="000000">
                      <a:alpha val="43137"/>
                    </a:srgbClr>
                  </a:outerShdw>
                </a:effectLst>
              </a:rPr>
              <a:t>iscipleship</a:t>
            </a:r>
            <a:endParaRPr lang="en-US" sz="44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FA11AB9D-82EF-4B34-A5D1-FE077432139A}"/>
              </a:ext>
            </a:extLst>
          </p:cNvPr>
          <p:cNvSpPr>
            <a:spLocks noGrp="1"/>
          </p:cNvSpPr>
          <p:nvPr>
            <p:ph idx="1"/>
          </p:nvPr>
        </p:nvSpPr>
        <p:spPr>
          <a:xfrm>
            <a:off x="914400" y="1866666"/>
            <a:ext cx="7933406" cy="4153134"/>
          </a:xfrm>
          <a:blipFill>
            <a:blip r:embed="rId3">
              <a:extLst>
                <a:ext uri="{28A0092B-C50C-407E-A947-70E740481C1C}">
                  <a14:useLocalDpi xmlns:a14="http://schemas.microsoft.com/office/drawing/2010/main" val="0"/>
                </a:ext>
              </a:extLst>
            </a:blip>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91440" rIns="91440" bIns="0" rtlCol="0" anchor="t">
            <a:normAutofit/>
          </a:bodyPr>
          <a:lstStyle/>
          <a:p>
            <a:pPr marL="460375" indent="-460375">
              <a:lnSpc>
                <a:spcPct val="100000"/>
              </a:lnSpc>
              <a:spcBef>
                <a:spcPts val="0"/>
              </a:spcBef>
              <a:spcAft>
                <a:spcPts val="1200"/>
              </a:spcAft>
              <a:buFont typeface="Wingdings" panose="05000000000000000000" pitchFamily="2" charset="2"/>
              <a:buChar char="Ø"/>
            </a:pPr>
            <a:r>
              <a:rPr lang="en-US" sz="2400" b="1" dirty="0">
                <a:latin typeface="Segoe UI" panose="020B0502040204020203" pitchFamily="34" charset="0"/>
                <a:cs typeface="Segoe UI" panose="020B0502040204020203" pitchFamily="34" charset="0"/>
              </a:rPr>
              <a:t>Most of you know someone like Saul</a:t>
            </a:r>
          </a:p>
          <a:p>
            <a:pPr marL="460375" indent="-460375">
              <a:lnSpc>
                <a:spcPct val="100000"/>
              </a:lnSpc>
              <a:spcBef>
                <a:spcPts val="0"/>
              </a:spcBef>
              <a:spcAft>
                <a:spcPts val="1200"/>
              </a:spcAft>
              <a:buFont typeface="Wingdings" panose="05000000000000000000" pitchFamily="2" charset="2"/>
              <a:buChar char="Ø"/>
            </a:pPr>
            <a:r>
              <a:rPr lang="en-US" sz="2400" b="1" dirty="0">
                <a:latin typeface="Segoe UI" panose="020B0502040204020203" pitchFamily="34" charset="0"/>
                <a:cs typeface="Segoe UI" panose="020B0502040204020203" pitchFamily="34" charset="0"/>
              </a:rPr>
              <a:t>And some of you have been praying and asking God to save your Saul for many years.</a:t>
            </a:r>
          </a:p>
          <a:p>
            <a:pPr marL="460375" indent="-460375">
              <a:lnSpc>
                <a:spcPct val="100000"/>
              </a:lnSpc>
              <a:spcBef>
                <a:spcPts val="0"/>
              </a:spcBef>
              <a:spcAft>
                <a:spcPts val="1200"/>
              </a:spcAft>
              <a:buFont typeface="Wingdings" panose="05000000000000000000" pitchFamily="2" charset="2"/>
              <a:buChar char="Ø"/>
            </a:pPr>
            <a:r>
              <a:rPr lang="en-US" sz="2400" b="1" dirty="0">
                <a:latin typeface="Segoe UI" panose="020B0502040204020203" pitchFamily="34" charset="0"/>
                <a:cs typeface="Segoe UI" panose="020B0502040204020203" pitchFamily="34" charset="0"/>
              </a:rPr>
              <a:t>Be encouraged by this biblical account, no one </a:t>
            </a:r>
            <a:br>
              <a:rPr lang="en-US" sz="2400" b="1" dirty="0">
                <a:latin typeface="Segoe UI" panose="020B0502040204020203" pitchFamily="34" charset="0"/>
                <a:cs typeface="Segoe UI" panose="020B0502040204020203" pitchFamily="34" charset="0"/>
              </a:rPr>
            </a:br>
            <a:r>
              <a:rPr lang="en-US" sz="2400" b="1" dirty="0">
                <a:latin typeface="Segoe UI" panose="020B0502040204020203" pitchFamily="34" charset="0"/>
                <a:cs typeface="Segoe UI" panose="020B0502040204020203" pitchFamily="34" charset="0"/>
              </a:rPr>
              <a:t>is beyond the reach of God’s sovereign grace.</a:t>
            </a:r>
          </a:p>
          <a:p>
            <a:pPr marL="460375" indent="-460375">
              <a:lnSpc>
                <a:spcPct val="100000"/>
              </a:lnSpc>
              <a:spcBef>
                <a:spcPts val="0"/>
              </a:spcBef>
              <a:spcAft>
                <a:spcPts val="1200"/>
              </a:spcAft>
              <a:buFont typeface="Wingdings" panose="05000000000000000000" pitchFamily="2" charset="2"/>
              <a:buChar char="Ø"/>
            </a:pPr>
            <a:r>
              <a:rPr lang="en-US" sz="2400" b="1" dirty="0">
                <a:latin typeface="Segoe UI" panose="020B0502040204020203" pitchFamily="34" charset="0"/>
                <a:cs typeface="Segoe UI" panose="020B0502040204020203" pitchFamily="34" charset="0"/>
              </a:rPr>
              <a:t>God can take the hardest heart and make it soft, moldable, and malleable in His hands.</a:t>
            </a:r>
          </a:p>
          <a:p>
            <a:pPr marL="460375" indent="-460375">
              <a:lnSpc>
                <a:spcPct val="100000"/>
              </a:lnSpc>
              <a:spcBef>
                <a:spcPts val="0"/>
              </a:spcBef>
              <a:spcAft>
                <a:spcPts val="1200"/>
              </a:spcAft>
              <a:buFont typeface="Wingdings" panose="05000000000000000000" pitchFamily="2" charset="2"/>
              <a:buChar char="Ø"/>
            </a:pPr>
            <a:r>
              <a:rPr lang="en-US" sz="2400" b="1" dirty="0">
                <a:latin typeface="Segoe UI" panose="020B0502040204020203" pitchFamily="34" charset="0"/>
                <a:cs typeface="Segoe UI" panose="020B0502040204020203" pitchFamily="34" charset="0"/>
              </a:rPr>
              <a:t>Keep praying, keep witnessing, keep loving, and never give up on them.</a:t>
            </a:r>
          </a:p>
        </p:txBody>
      </p:sp>
      <p:sp>
        <p:nvSpPr>
          <p:cNvPr id="6" name="Rectangle 4">
            <a:extLst>
              <a:ext uri="{FF2B5EF4-FFF2-40B4-BE49-F238E27FC236}">
                <a16:creationId xmlns:a16="http://schemas.microsoft.com/office/drawing/2014/main" id="{7FA287A4-967B-48BA-940B-37BD2A8F3EC7}"/>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7" name="Rectangle 6">
            <a:extLst>
              <a:ext uri="{FF2B5EF4-FFF2-40B4-BE49-F238E27FC236}">
                <a16:creationId xmlns:a16="http://schemas.microsoft.com/office/drawing/2014/main" id="{9C9C307C-E2D0-4D0B-A4BF-E322B7B5DCD3}"/>
              </a:ext>
            </a:extLst>
          </p:cNvPr>
          <p:cNvSpPr>
            <a:spLocks noGrp="1" noChangeArrowheads="1"/>
          </p:cNvSpPr>
          <p:nvPr>
            <p:ph type="sldNum" sz="quarter" idx="12"/>
          </p:nvPr>
        </p:nvSpPr>
        <p:spPr>
          <a:xfrm>
            <a:off x="1143000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12</a:t>
            </a:fld>
            <a:endParaRPr lang="en-US" altLang="en-US" dirty="0"/>
          </a:p>
        </p:txBody>
      </p:sp>
      <p:sp>
        <p:nvSpPr>
          <p:cNvPr id="2" name="Rectangle: Rounded Corners 1">
            <a:extLst>
              <a:ext uri="{FF2B5EF4-FFF2-40B4-BE49-F238E27FC236}">
                <a16:creationId xmlns:a16="http://schemas.microsoft.com/office/drawing/2014/main" id="{F654CE7D-5450-4841-BFA4-7E545B2322B6}"/>
              </a:ext>
            </a:extLst>
          </p:cNvPr>
          <p:cNvSpPr/>
          <p:nvPr/>
        </p:nvSpPr>
        <p:spPr bwMode="auto">
          <a:xfrm>
            <a:off x="9144000" y="1866666"/>
            <a:ext cx="2077134" cy="21336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vert="horz" wrap="square" lIns="91440" tIns="0" rIns="91440" bIns="0" numCol="1" rtlCol="0" anchor="ctr" anchorCtr="0" compatLnSpc="1">
            <a:prstTxWarp prst="textNoShape">
              <a:avLst/>
            </a:prstTxWarp>
          </a:bodyPr>
          <a:lstStyle/>
          <a:p>
            <a:pPr marL="4763" indent="-4763" algn="ctr">
              <a:spcBef>
                <a:spcPts val="1800"/>
              </a:spcBef>
              <a:buClr>
                <a:schemeClr val="tx1"/>
              </a:buClr>
            </a:pPr>
            <a:r>
              <a:rPr lang="en-US" sz="2000" b="1" dirty="0">
                <a:latin typeface="Segoe UI" panose="020B0502040204020203" pitchFamily="34" charset="0"/>
                <a:cs typeface="Segoe UI" panose="020B0502040204020203" pitchFamily="34" charset="0"/>
              </a:rPr>
              <a:t>Who is your Saul?</a:t>
            </a:r>
            <a:br>
              <a:rPr lang="en-US" sz="2000" b="1" dirty="0">
                <a:latin typeface="Segoe UI" panose="020B0502040204020203" pitchFamily="34" charset="0"/>
                <a:cs typeface="Segoe UI" panose="020B0502040204020203" pitchFamily="34" charset="0"/>
              </a:rPr>
            </a:br>
            <a:br>
              <a:rPr lang="en-US" sz="2000" b="1" dirty="0">
                <a:latin typeface="Segoe UI" panose="020B0502040204020203" pitchFamily="34" charset="0"/>
                <a:cs typeface="Segoe UI" panose="020B0502040204020203" pitchFamily="34" charset="0"/>
              </a:rPr>
            </a:br>
            <a:r>
              <a:rPr lang="en-US" sz="2000" b="1" dirty="0">
                <a:latin typeface="Segoe UI" panose="020B0502040204020203" pitchFamily="34" charset="0"/>
                <a:cs typeface="Segoe UI" panose="020B0502040204020203" pitchFamily="34" charset="0"/>
              </a:rPr>
              <a:t>Who has God laid on your heart?</a:t>
            </a:r>
          </a:p>
        </p:txBody>
      </p:sp>
      <p:sp>
        <p:nvSpPr>
          <p:cNvPr id="8" name="Rectangle: Rounded Corners 7">
            <a:extLst>
              <a:ext uri="{FF2B5EF4-FFF2-40B4-BE49-F238E27FC236}">
                <a16:creationId xmlns:a16="http://schemas.microsoft.com/office/drawing/2014/main" id="{7E13D2DA-6769-4FC6-9A87-97C38E74FF4B}"/>
              </a:ext>
            </a:extLst>
          </p:cNvPr>
          <p:cNvSpPr/>
          <p:nvPr/>
        </p:nvSpPr>
        <p:spPr bwMode="auto">
          <a:xfrm>
            <a:off x="9163735" y="4267200"/>
            <a:ext cx="2077134" cy="1752600"/>
          </a:xfrm>
          <a:prstGeom prst="roundRect">
            <a:avLst/>
          </a:prstGeom>
          <a:solidFill>
            <a:srgbClr val="91010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vert="horz" wrap="square" lIns="91440" tIns="0" rIns="91440" bIns="0" numCol="1" rtlCol="0" anchor="ctr" anchorCtr="0" compatLnSpc="1">
            <a:prstTxWarp prst="textNoShape">
              <a:avLst/>
            </a:prstTxWarp>
          </a:bodyPr>
          <a:lstStyle/>
          <a:p>
            <a:pPr marL="4763" indent="-4763" algn="ctr">
              <a:spcBef>
                <a:spcPts val="1800"/>
              </a:spcBef>
              <a:buClr>
                <a:schemeClr val="tx1"/>
              </a:buClr>
            </a:pPr>
            <a:r>
              <a:rPr lang="en-US" sz="2000" b="1" dirty="0">
                <a:effectLst/>
                <a:latin typeface="Segoe UI" panose="020B0502040204020203" pitchFamily="34" charset="0"/>
                <a:cs typeface="Segoe UI" panose="020B0502040204020203" pitchFamily="34" charset="0"/>
              </a:rPr>
              <a:t>Limestone doesn’t become concrete without help!</a:t>
            </a:r>
          </a:p>
        </p:txBody>
      </p:sp>
    </p:spTree>
    <p:extLst>
      <p:ext uri="{BB962C8B-B14F-4D97-AF65-F5344CB8AC3E}">
        <p14:creationId xmlns:p14="http://schemas.microsoft.com/office/powerpoint/2010/main" val="134843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usinesscard, envelope&#10;&#10;Description automatically generated">
            <a:extLst>
              <a:ext uri="{FF2B5EF4-FFF2-40B4-BE49-F238E27FC236}">
                <a16:creationId xmlns:a16="http://schemas.microsoft.com/office/drawing/2014/main" id="{1CE6BAE9-6781-4CFA-AB08-0078C89DA3E6}"/>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C86A67E-440B-48F4-99DB-A7D68B8A1544}"/>
              </a:ext>
            </a:extLst>
          </p:cNvPr>
          <p:cNvSpPr txBox="1"/>
          <p:nvPr/>
        </p:nvSpPr>
        <p:spPr>
          <a:xfrm rot="21420000">
            <a:off x="759486" y="-463472"/>
            <a:ext cx="7504299" cy="3012363"/>
          </a:xfrm>
          <a:prstGeom prst="rect">
            <a:avLst/>
          </a:prstGeom>
          <a:noFill/>
        </p:spPr>
        <p:txBody>
          <a:bodyPr wrap="square" rtlCol="0">
            <a:spAutoFit/>
          </a:bodyPr>
          <a:lstStyle/>
          <a:p>
            <a:pPr>
              <a:lnSpc>
                <a:spcPct val="150000"/>
              </a:lnSpc>
            </a:pPr>
            <a:r>
              <a:rPr lang="en-US" sz="13800" b="1" dirty="0">
                <a:solidFill>
                  <a:srgbClr val="910101"/>
                </a:solidFill>
                <a:effectLst>
                  <a:outerShdw blurRad="38100" dist="38100" dir="2700000" algn="tl">
                    <a:srgbClr val="000000">
                      <a:alpha val="43137"/>
                    </a:srgbClr>
                  </a:outerShdw>
                </a:effectLst>
                <a:latin typeface="Lucida Handwriting" panose="03010101010101010101" pitchFamily="66" charset="0"/>
              </a:rPr>
              <a:t>IN</a:t>
            </a:r>
            <a:r>
              <a:rPr lang="en-US" sz="11500" b="1" i="1" cap="small" spc="500" dirty="0">
                <a:latin typeface="+mn-lt"/>
              </a:rPr>
              <a:t>p</a:t>
            </a:r>
            <a:r>
              <a:rPr lang="en-US" sz="8800" b="1" i="1" cap="small" spc="500" dirty="0">
                <a:latin typeface="+mn-lt"/>
              </a:rPr>
              <a:t>owered</a:t>
            </a:r>
          </a:p>
        </p:txBody>
      </p:sp>
      <p:sp>
        <p:nvSpPr>
          <p:cNvPr id="5" name="TextBox 4">
            <a:extLst>
              <a:ext uri="{FF2B5EF4-FFF2-40B4-BE49-F238E27FC236}">
                <a16:creationId xmlns:a16="http://schemas.microsoft.com/office/drawing/2014/main" id="{4DF6E862-2D08-4827-B115-A11A941EDEAA}"/>
              </a:ext>
            </a:extLst>
          </p:cNvPr>
          <p:cNvSpPr txBox="1"/>
          <p:nvPr/>
        </p:nvSpPr>
        <p:spPr>
          <a:xfrm rot="21420000">
            <a:off x="1089767" y="1781910"/>
            <a:ext cx="8612551" cy="2185214"/>
          </a:xfrm>
          <a:prstGeom prst="rect">
            <a:avLst/>
          </a:prstGeom>
          <a:noFill/>
        </p:spPr>
        <p:txBody>
          <a:bodyPr wrap="square" rtlCol="0">
            <a:spAutoFit/>
          </a:bodyPr>
          <a:lstStyle/>
          <a:p>
            <a:r>
              <a:rPr lang="en-US" sz="9600" b="1" i="1" cap="all" spc="600" dirty="0">
                <a:solidFill>
                  <a:srgbClr val="FFC000"/>
                </a:solidFill>
                <a:effectLst>
                  <a:outerShdw blurRad="38100" dist="38100" dir="2700000" algn="tl">
                    <a:srgbClr val="000000">
                      <a:alpha val="43137"/>
                    </a:srgbClr>
                  </a:outerShdw>
                </a:effectLst>
                <a:latin typeface="+mn-lt"/>
                <a:cs typeface="Segoe UI" panose="020B0502040204020203" pitchFamily="34" charset="0"/>
              </a:rPr>
              <a:t>D</a:t>
            </a:r>
            <a:r>
              <a:rPr lang="en-US" sz="7200" b="1" i="1" cap="all" spc="600" dirty="0">
                <a:solidFill>
                  <a:srgbClr val="FFC000"/>
                </a:solidFill>
                <a:effectLst>
                  <a:outerShdw blurRad="38100" dist="38100" dir="2700000" algn="tl">
                    <a:srgbClr val="000000">
                      <a:alpha val="43137"/>
                    </a:srgbClr>
                  </a:outerShdw>
                </a:effectLst>
                <a:latin typeface="+mn-lt"/>
                <a:cs typeface="Segoe UI" panose="020B0502040204020203" pitchFamily="34" charset="0"/>
              </a:rPr>
              <a:t>iscipleship</a:t>
            </a:r>
          </a:p>
          <a:p>
            <a:r>
              <a:rPr lang="en-US" sz="4000" i="1" spc="300" dirty="0">
                <a:latin typeface="+mn-lt"/>
              </a:rPr>
              <a:t>An Inductive Study of Acts</a:t>
            </a:r>
          </a:p>
        </p:txBody>
      </p:sp>
      <p:sp>
        <p:nvSpPr>
          <p:cNvPr id="9" name="Rectangle 4">
            <a:extLst>
              <a:ext uri="{FF2B5EF4-FFF2-40B4-BE49-F238E27FC236}">
                <a16:creationId xmlns:a16="http://schemas.microsoft.com/office/drawing/2014/main" id="{3C75903D-B40E-4F24-AF60-74748895B139}"/>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2" name="TextBox 1">
            <a:extLst>
              <a:ext uri="{FF2B5EF4-FFF2-40B4-BE49-F238E27FC236}">
                <a16:creationId xmlns:a16="http://schemas.microsoft.com/office/drawing/2014/main" id="{14290237-B79B-4964-A589-B4AE42C51781}"/>
              </a:ext>
            </a:extLst>
          </p:cNvPr>
          <p:cNvSpPr txBox="1"/>
          <p:nvPr/>
        </p:nvSpPr>
        <p:spPr>
          <a:xfrm>
            <a:off x="4971958" y="5187499"/>
            <a:ext cx="5986265" cy="132343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softEdge rad="31750"/>
          </a:effectLst>
        </p:spPr>
        <p:txBody>
          <a:bodyPr wrap="square" rtlCol="0">
            <a:spAutoFit/>
          </a:bodyPr>
          <a:lstStyle/>
          <a:p>
            <a:pPr algn="ctr"/>
            <a:r>
              <a:rPr lang="en-US" sz="4400" b="1" dirty="0">
                <a:effectLst>
                  <a:outerShdw blurRad="38100" dist="38100" dir="2700000" algn="tl">
                    <a:srgbClr val="000000">
                      <a:alpha val="43137"/>
                    </a:srgbClr>
                  </a:outerShdw>
                </a:effectLst>
                <a:latin typeface="+mn-lt"/>
              </a:rPr>
              <a:t>Inclusive Discipleship</a:t>
            </a:r>
            <a:br>
              <a:rPr lang="en-US" sz="4400" b="1" dirty="0">
                <a:effectLst>
                  <a:outerShdw blurRad="38100" dist="38100" dir="2700000" algn="tl">
                    <a:srgbClr val="000000">
                      <a:alpha val="43137"/>
                    </a:srgbClr>
                  </a:outerShdw>
                </a:effectLst>
                <a:latin typeface="+mn-lt"/>
              </a:rPr>
            </a:br>
            <a:r>
              <a:rPr lang="en-US" sz="3600" b="1" dirty="0">
                <a:solidFill>
                  <a:srgbClr val="FFC000"/>
                </a:solidFill>
                <a:effectLst>
                  <a:outerShdw blurRad="38100" dist="38100" dir="2700000" algn="tl">
                    <a:srgbClr val="000000">
                      <a:alpha val="43137"/>
                    </a:srgbClr>
                  </a:outerShdw>
                </a:effectLst>
                <a:latin typeface="+mn-lt"/>
              </a:rPr>
              <a:t>Acts 10:1-48</a:t>
            </a:r>
          </a:p>
        </p:txBody>
      </p:sp>
    </p:spTree>
    <p:extLst>
      <p:ext uri="{BB962C8B-B14F-4D97-AF65-F5344CB8AC3E}">
        <p14:creationId xmlns:p14="http://schemas.microsoft.com/office/powerpoint/2010/main" val="3069749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E9DD6EC-4D89-45EA-A9A4-4228E0C8D6E1}"/>
              </a:ext>
            </a:extLst>
          </p:cNvPr>
          <p:cNvPicPr>
            <a:picLocks noChangeAspect="1"/>
          </p:cNvPicPr>
          <p:nvPr/>
        </p:nvPicPr>
        <p:blipFill>
          <a:blip r:embed="rId2"/>
          <a:stretch>
            <a:fillRect/>
          </a:stretch>
        </p:blipFill>
        <p:spPr>
          <a:xfrm>
            <a:off x="519308" y="636174"/>
            <a:ext cx="7684226"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3BC0A5C-3EF7-4D0A-8353-354285A32F67}"/>
              </a:ext>
            </a:extLst>
          </p:cNvPr>
          <p:cNvPicPr>
            <a:picLocks noChangeAspect="1"/>
          </p:cNvPicPr>
          <p:nvPr/>
        </p:nvPicPr>
        <p:blipFill rotWithShape="1">
          <a:blip r:embed="rId3"/>
          <a:srcRect l="50000"/>
          <a:stretch/>
        </p:blipFill>
        <p:spPr>
          <a:xfrm>
            <a:off x="8857357" y="2999440"/>
            <a:ext cx="2087487" cy="2940693"/>
          </a:xfrm>
          <a:prstGeom prst="rect">
            <a:avLst/>
          </a:prstGeom>
        </p:spPr>
      </p:pic>
      <p:sp>
        <p:nvSpPr>
          <p:cNvPr id="5" name="TextBox 4">
            <a:extLst>
              <a:ext uri="{FF2B5EF4-FFF2-40B4-BE49-F238E27FC236}">
                <a16:creationId xmlns:a16="http://schemas.microsoft.com/office/drawing/2014/main" id="{F868B1DA-D222-49BE-A375-2F24F99F39E0}"/>
              </a:ext>
            </a:extLst>
          </p:cNvPr>
          <p:cNvSpPr txBox="1"/>
          <p:nvPr/>
        </p:nvSpPr>
        <p:spPr>
          <a:xfrm>
            <a:off x="8558961" y="1377523"/>
            <a:ext cx="2743200" cy="1446550"/>
          </a:xfrm>
          <a:prstGeom prst="rect">
            <a:avLst/>
          </a:prstGeom>
          <a:noFill/>
        </p:spPr>
        <p:txBody>
          <a:bodyPr wrap="square" rtlCol="0">
            <a:spAutoFit/>
          </a:bodyPr>
          <a:lstStyle/>
          <a:p>
            <a:pPr algn="ctr"/>
            <a:r>
              <a:rPr lang="en-US" sz="4400" dirty="0">
                <a:latin typeface="Segoe UI Black" panose="020B0A02040204020203" pitchFamily="34" charset="0"/>
                <a:ea typeface="Segoe UI Black" panose="020B0A02040204020203" pitchFamily="34" charset="0"/>
              </a:rPr>
              <a:t>Making Concrete</a:t>
            </a:r>
          </a:p>
        </p:txBody>
      </p:sp>
    </p:spTree>
    <p:extLst>
      <p:ext uri="{BB962C8B-B14F-4D97-AF65-F5344CB8AC3E}">
        <p14:creationId xmlns:p14="http://schemas.microsoft.com/office/powerpoint/2010/main" val="311667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BE536B-5A45-4FA1-A213-D2EFD94C4F93}"/>
              </a:ext>
            </a:extLst>
          </p:cNvPr>
          <p:cNvSpPr txBox="1"/>
          <p:nvPr/>
        </p:nvSpPr>
        <p:spPr>
          <a:xfrm>
            <a:off x="1371601" y="1640175"/>
            <a:ext cx="9829799" cy="4385816"/>
          </a:xfrm>
          <a:prstGeom prst="rect">
            <a:avLst/>
          </a:prstGeom>
          <a:noFill/>
        </p:spPr>
        <p:txBody>
          <a:bodyPr wrap="square">
            <a:spAutoFit/>
          </a:bodyPr>
          <a:lstStyle/>
          <a:p>
            <a:pPr>
              <a:lnSpc>
                <a:spcPct val="200000"/>
              </a:lnSpc>
            </a:pPr>
            <a:r>
              <a:rPr lang="en-US" sz="3600" b="1" spc="-100" dirty="0">
                <a:effectLst>
                  <a:outerShdw blurRad="38100" dist="38100" dir="2700000" algn="tl">
                    <a:srgbClr val="000000">
                      <a:alpha val="43137"/>
                    </a:srgbClr>
                  </a:outerShdw>
                </a:effectLst>
                <a:latin typeface="Papyrus" panose="03070502060502030205" pitchFamily="66" charset="0"/>
                <a:ea typeface="Cambria" panose="02040503050406030204" pitchFamily="18" charset="0"/>
              </a:rPr>
              <a:t>“But you will receive</a:t>
            </a:r>
            <a:br>
              <a:rPr lang="en-US" sz="3600" b="1" spc="-100" dirty="0">
                <a:effectLst>
                  <a:outerShdw blurRad="38100" dist="38100" dir="2700000" algn="tl">
                    <a:srgbClr val="000000">
                      <a:alpha val="43137"/>
                    </a:srgbClr>
                  </a:outerShdw>
                </a:effectLst>
                <a:latin typeface="Papyrus" panose="03070502060502030205" pitchFamily="66" charset="0"/>
                <a:ea typeface="Cambria" panose="02040503050406030204" pitchFamily="18" charset="0"/>
              </a:rPr>
            </a:br>
            <a:r>
              <a:rPr lang="en-US" sz="3600" b="1" spc="-100" dirty="0">
                <a:effectLst>
                  <a:outerShdw blurRad="38100" dist="38100" dir="2700000" algn="tl">
                    <a:srgbClr val="000000">
                      <a:alpha val="43137"/>
                    </a:srgbClr>
                  </a:outerShdw>
                </a:effectLst>
                <a:latin typeface="Papyrus" panose="03070502060502030205" pitchFamily="66" charset="0"/>
                <a:ea typeface="Cambria" panose="02040503050406030204" pitchFamily="18" charset="0"/>
              </a:rPr>
              <a:t>when the Holy Spirit has come on you, and you will be My witnesses in Jerusalem, in all Judea and Samaria, and to the ends  of the earth.”</a:t>
            </a:r>
          </a:p>
        </p:txBody>
      </p:sp>
      <p:sp>
        <p:nvSpPr>
          <p:cNvPr id="5" name="TextBox 4">
            <a:extLst>
              <a:ext uri="{FF2B5EF4-FFF2-40B4-BE49-F238E27FC236}">
                <a16:creationId xmlns:a16="http://schemas.microsoft.com/office/drawing/2014/main" id="{3380FC01-C57F-47D6-A7B5-86EF5F46E4B3}"/>
              </a:ext>
            </a:extLst>
          </p:cNvPr>
          <p:cNvSpPr txBox="1"/>
          <p:nvPr/>
        </p:nvSpPr>
        <p:spPr>
          <a:xfrm>
            <a:off x="5181600" y="1066800"/>
            <a:ext cx="4724400" cy="2215991"/>
          </a:xfrm>
          <a:prstGeom prst="rect">
            <a:avLst/>
          </a:prstGeom>
          <a:noFill/>
        </p:spPr>
        <p:txBody>
          <a:bodyPr wrap="square" rtlCol="0">
            <a:spAutoFit/>
          </a:bodyPr>
          <a:lstStyle/>
          <a:p>
            <a:r>
              <a:rPr lang="en-US" sz="13800" b="1" cap="small" dirty="0">
                <a:solidFill>
                  <a:srgbClr val="910101"/>
                </a:solidFill>
                <a:effectLst>
                  <a:outerShdw blurRad="38100" dist="38100" dir="2700000" algn="tl">
                    <a:srgbClr val="000000">
                      <a:alpha val="43137"/>
                    </a:srgbClr>
                  </a:outerShdw>
                </a:effectLst>
                <a:latin typeface="Rage Italic" panose="03070502040507070304" pitchFamily="66" charset="0"/>
              </a:rPr>
              <a:t>power</a:t>
            </a:r>
            <a:endParaRPr lang="en-US" sz="13800" dirty="0">
              <a:solidFill>
                <a:srgbClr val="910101"/>
              </a:solidFill>
            </a:endParaRPr>
          </a:p>
        </p:txBody>
      </p:sp>
      <p:sp>
        <p:nvSpPr>
          <p:cNvPr id="6" name="Rectangle: Rounded Corners 5">
            <a:extLst>
              <a:ext uri="{FF2B5EF4-FFF2-40B4-BE49-F238E27FC236}">
                <a16:creationId xmlns:a16="http://schemas.microsoft.com/office/drawing/2014/main" id="{0D5B596B-725A-4D4E-919B-0D56FA2E43E7}"/>
              </a:ext>
            </a:extLst>
          </p:cNvPr>
          <p:cNvSpPr/>
          <p:nvPr/>
        </p:nvSpPr>
        <p:spPr bwMode="auto">
          <a:xfrm>
            <a:off x="1066800" y="893219"/>
            <a:ext cx="2667000" cy="706981"/>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algn="ctr"/>
            <a:r>
              <a:rPr lang="en-US" sz="4000" b="1" dirty="0">
                <a:solidFill>
                  <a:srgbClr val="910101"/>
                </a:solidFill>
                <a:effectLst>
                  <a:outerShdw blurRad="38100" dist="38100" dir="2700000" algn="tl">
                    <a:srgbClr val="000000">
                      <a:alpha val="43137"/>
                    </a:srgbClr>
                  </a:outerShdw>
                </a:effectLst>
                <a:latin typeface="Papyrus" panose="03070502060502030205" pitchFamily="66" charset="0"/>
              </a:rPr>
              <a:t>Acts 1:8</a:t>
            </a:r>
            <a:endParaRPr lang="en-US" sz="3200" b="1" i="1" dirty="0">
              <a:latin typeface="Papyrus" panose="03070502060502030205" pitchFamily="66" charset="0"/>
            </a:endParaRPr>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353800" y="6477000"/>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3</a:t>
            </a:fld>
            <a:endParaRPr lang="en-US" altLang="en-US" dirty="0"/>
          </a:p>
        </p:txBody>
      </p:sp>
    </p:spTree>
    <p:extLst>
      <p:ext uri="{BB962C8B-B14F-4D97-AF65-F5344CB8AC3E}">
        <p14:creationId xmlns:p14="http://schemas.microsoft.com/office/powerpoint/2010/main" val="719571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830F8-9029-4B45-A638-0E29348F5AAB}"/>
              </a:ext>
            </a:extLst>
          </p:cNvPr>
          <p:cNvSpPr>
            <a:spLocks noGrp="1"/>
          </p:cNvSpPr>
          <p:nvPr>
            <p:ph idx="1"/>
          </p:nvPr>
        </p:nvSpPr>
        <p:spPr>
          <a:xfrm>
            <a:off x="914400" y="1445266"/>
            <a:ext cx="4191000" cy="4574534"/>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0" rIns="182880" bIns="91440" numCol="1" anchor="ctr" anchorCtr="0" compatLnSpc="1">
            <a:prstTxWarp prst="textNoShape">
              <a:avLst/>
            </a:prstTxWarp>
            <a:noAutofit/>
          </a:bodyPr>
          <a:lstStyle/>
          <a:p>
            <a:pPr marL="0" indent="230188" algn="just">
              <a:lnSpc>
                <a:spcPct val="150000"/>
              </a:lnSpc>
              <a:spcBef>
                <a:spcPts val="0"/>
              </a:spcBef>
              <a:buNone/>
            </a:pPr>
            <a:r>
              <a:rPr lang="en-US" sz="2000" b="1" baseline="30000" dirty="0">
                <a:latin typeface="Segoe UI Semibold" panose="020B0702040204020203" pitchFamily="34" charset="0"/>
                <a:cs typeface="Segoe UI Semibold" panose="020B0702040204020203" pitchFamily="34" charset="0"/>
              </a:rPr>
              <a:t>1 </a:t>
            </a:r>
            <a:r>
              <a:rPr lang="en-US" sz="2000" b="1" dirty="0">
                <a:latin typeface="Segoe UI Semibold" panose="020B0702040204020203" pitchFamily="34" charset="0"/>
                <a:cs typeface="Segoe UI Semibold" panose="020B0702040204020203" pitchFamily="34" charset="0"/>
              </a:rPr>
              <a:t>Meanwhile, </a:t>
            </a:r>
            <a:r>
              <a:rPr lang="en-US" sz="20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Saul was still breathing out murderous threats against the Lord's disciples</a:t>
            </a:r>
            <a:r>
              <a:rPr lang="en-US" sz="2000" b="1" dirty="0">
                <a:latin typeface="Segoe UI Semibold" panose="020B0702040204020203" pitchFamily="34" charset="0"/>
                <a:cs typeface="Segoe UI Semibold" panose="020B0702040204020203" pitchFamily="34" charset="0"/>
              </a:rPr>
              <a:t>. He went to the high priest </a:t>
            </a:r>
            <a:r>
              <a:rPr lang="en-US" sz="2000" b="1" baseline="30000" dirty="0">
                <a:latin typeface="Segoe UI Semibold" panose="020B0702040204020203" pitchFamily="34" charset="0"/>
                <a:cs typeface="Segoe UI Semibold" panose="020B0702040204020203" pitchFamily="34" charset="0"/>
              </a:rPr>
              <a:t>2 </a:t>
            </a:r>
            <a:r>
              <a:rPr lang="en-US" sz="2000" b="1" dirty="0">
                <a:latin typeface="Segoe UI Semibold" panose="020B0702040204020203" pitchFamily="34" charset="0"/>
                <a:cs typeface="Segoe UI Semibold" panose="020B0702040204020203" pitchFamily="34" charset="0"/>
              </a:rPr>
              <a:t>and asked him for letters to the synagogues in Damascus, so that if he found any there who belonged to the Way, whether men or women, he might take them as prisoners to Jerusalem.</a:t>
            </a:r>
            <a:endParaRPr lang="en-US" sz="2000" dirty="0">
              <a:latin typeface="Segoe UI Semibold" panose="020B0702040204020203" pitchFamily="34" charset="0"/>
              <a:cs typeface="Segoe UI Semibold" panose="020B0702040204020203" pitchFamily="34" charset="0"/>
            </a:endParaRP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160722" y="6523724"/>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363588" y="6510819"/>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4</a:t>
            </a:fld>
            <a:endParaRPr lang="en-US" altLang="en-US" dirty="0"/>
          </a:p>
        </p:txBody>
      </p:sp>
      <p:sp>
        <p:nvSpPr>
          <p:cNvPr id="4" name="Rectangle: Rounded Corners 3">
            <a:extLst>
              <a:ext uri="{FF2B5EF4-FFF2-40B4-BE49-F238E27FC236}">
                <a16:creationId xmlns:a16="http://schemas.microsoft.com/office/drawing/2014/main" id="{3557725F-5149-44D1-ACB7-626F0A6DFEE8}"/>
              </a:ext>
            </a:extLst>
          </p:cNvPr>
          <p:cNvSpPr/>
          <p:nvPr/>
        </p:nvSpPr>
        <p:spPr bwMode="auto">
          <a:xfrm>
            <a:off x="533400" y="381000"/>
            <a:ext cx="11125200"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0" rIns="91440" bIns="45720" numCol="1" rtlCol="0" anchor="ctr" anchorCtr="0" compatLnSpc="1">
            <a:prstTxWarp prst="textNoShape">
              <a:avLst/>
            </a:prstTxWarp>
          </a:bodyPr>
          <a:lstStyle/>
          <a:p>
            <a:pPr>
              <a:tabLst>
                <a:tab pos="10801350" algn="r"/>
              </a:tabLst>
            </a:pPr>
            <a:r>
              <a:rPr lang="en-US" sz="3600" b="1" cap="small" dirty="0">
                <a:solidFill>
                  <a:srgbClr val="910101"/>
                </a:solidFill>
                <a:latin typeface="Segoe UI Black" panose="020B0A02040204020203" pitchFamily="34" charset="0"/>
                <a:ea typeface="Segoe UI Black" panose="020B0A02040204020203" pitchFamily="34" charset="0"/>
              </a:rPr>
              <a:t>The Raw Material</a:t>
            </a:r>
            <a:r>
              <a:rPr lang="en-US" sz="1800" dirty="0">
                <a:solidFill>
                  <a:srgbClr val="910101"/>
                </a:solidFill>
                <a:latin typeface="+mn-lt"/>
              </a:rPr>
              <a:t>	</a:t>
            </a:r>
            <a:r>
              <a:rPr lang="en-US" sz="2400" b="1" dirty="0">
                <a:latin typeface="Segoe UI" panose="020B0502040204020203" pitchFamily="34" charset="0"/>
                <a:cs typeface="Segoe UI" panose="020B0502040204020203" pitchFamily="34" charset="0"/>
              </a:rPr>
              <a:t>Acts 9:1-2</a:t>
            </a:r>
            <a:endParaRPr lang="en-US" sz="2800" b="1" dirty="0">
              <a:latin typeface="Segoe UI" panose="020B0502040204020203" pitchFamily="34" charset="0"/>
              <a:cs typeface="Segoe UI" panose="020B0502040204020203" pitchFamily="34" charset="0"/>
            </a:endParaRPr>
          </a:p>
        </p:txBody>
      </p:sp>
      <p:sp>
        <p:nvSpPr>
          <p:cNvPr id="7" name="Content Placeholder 2">
            <a:extLst>
              <a:ext uri="{FF2B5EF4-FFF2-40B4-BE49-F238E27FC236}">
                <a16:creationId xmlns:a16="http://schemas.microsoft.com/office/drawing/2014/main" id="{171BDC59-AB62-4E3E-98ED-9552F438EE52}"/>
              </a:ext>
            </a:extLst>
          </p:cNvPr>
          <p:cNvSpPr txBox="1">
            <a:spLocks/>
          </p:cNvSpPr>
          <p:nvPr/>
        </p:nvSpPr>
        <p:spPr bwMode="auto">
          <a:xfrm>
            <a:off x="5410200" y="1445266"/>
            <a:ext cx="6161228" cy="4193534"/>
          </a:xfrm>
          <a:prstGeom prst="rect">
            <a:avLst/>
          </a:prstGeom>
          <a:blipFill>
            <a:blip r:embed="rId3">
              <a:extLst>
                <a:ext uri="{28A0092B-C50C-407E-A947-70E740481C1C}">
                  <a14:useLocalDpi xmlns:a14="http://schemas.microsoft.com/office/drawing/2010/main" val="0"/>
                </a:ext>
              </a:extLst>
            </a:blip>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91440" rIns="182880" bIns="91440" numCol="1" anchor="ctr" anchorCtr="0" compatLnSpc="1">
            <a:prstTxWarp prst="textNoShape">
              <a:avLst/>
            </a:prstTxWarp>
          </a:bodyPr>
          <a:lstStyle>
            <a:lvl1pPr marL="457200" indent="-457200" algn="l" rtl="0" eaLnBrk="0" fontAlgn="base" hangingPunct="0">
              <a:spcBef>
                <a:spcPct val="20000"/>
              </a:spcBef>
              <a:spcAft>
                <a:spcPct val="0"/>
              </a:spcAft>
              <a:buFont typeface="Wingdings" panose="05000000000000000000" pitchFamily="2" charset="2"/>
              <a:buChar char="Ø"/>
              <a:defRPr sz="3200" kern="1200">
                <a:solidFill>
                  <a:schemeClr val="tx1"/>
                </a:solidFill>
                <a:latin typeface="+mn-lt"/>
                <a:ea typeface="+mn-ea"/>
                <a:cs typeface="+mn-cs"/>
              </a:defRPr>
            </a:lvl1pPr>
            <a:lvl2pPr marL="914400" indent="-457200" algn="l" rtl="0" eaLnBrk="0" fontAlgn="base" hangingPunct="0">
              <a:spcBef>
                <a:spcPct val="20000"/>
              </a:spcBef>
              <a:spcAft>
                <a:spcPct val="0"/>
              </a:spcAft>
              <a:buFont typeface="Wingdings" panose="05000000000000000000" pitchFamily="2" charset="2"/>
              <a:buChar char="v"/>
              <a:defRPr sz="2800" kern="1200">
                <a:solidFill>
                  <a:schemeClr val="tx1"/>
                </a:solidFill>
                <a:latin typeface="+mn-lt"/>
                <a:ea typeface="+mn-ea"/>
                <a:cs typeface="+mn-cs"/>
              </a:defRPr>
            </a:lvl2pPr>
            <a:lvl3pPr marL="1371600" indent="-4572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US" sz="1800" dirty="0">
                <a:latin typeface="Segoe UI Semibold" panose="020B0702040204020203" pitchFamily="34" charset="0"/>
                <a:cs typeface="Segoe UI Semibold" panose="020B0702040204020203" pitchFamily="34" charset="0"/>
              </a:rPr>
              <a:t>Saul was a zealous opponent of the Way:</a:t>
            </a:r>
          </a:p>
          <a:p>
            <a:pPr lvl="1">
              <a:spcBef>
                <a:spcPts val="0"/>
              </a:spcBef>
              <a:spcAft>
                <a:spcPts val="0"/>
              </a:spcAft>
            </a:pPr>
            <a:r>
              <a:rPr lang="en-US" sz="1600" dirty="0">
                <a:latin typeface="Segoe UI" panose="020B0502040204020203" pitchFamily="34" charset="0"/>
                <a:cs typeface="Segoe UI" panose="020B0502040204020203" pitchFamily="34" charset="0"/>
              </a:rPr>
              <a:t>He approved of Stephen’s stoning (8:1)</a:t>
            </a:r>
          </a:p>
          <a:p>
            <a:pPr lvl="1">
              <a:spcBef>
                <a:spcPts val="0"/>
              </a:spcBef>
              <a:spcAft>
                <a:spcPts val="0"/>
              </a:spcAft>
            </a:pPr>
            <a:r>
              <a:rPr lang="en-US" sz="1600" dirty="0">
                <a:latin typeface="Segoe UI" panose="020B0502040204020203" pitchFamily="34" charset="0"/>
                <a:cs typeface="Segoe UI" panose="020B0502040204020203" pitchFamily="34" charset="0"/>
              </a:rPr>
              <a:t>He began to ravage the church (8:3)</a:t>
            </a:r>
          </a:p>
          <a:p>
            <a:pPr lvl="1">
              <a:spcBef>
                <a:spcPts val="0"/>
              </a:spcBef>
              <a:spcAft>
                <a:spcPts val="0"/>
              </a:spcAft>
            </a:pPr>
            <a:r>
              <a:rPr lang="en-US" sz="1600" dirty="0">
                <a:latin typeface="Segoe UI" panose="020B0502040204020203" pitchFamily="34" charset="0"/>
                <a:cs typeface="Segoe UI" panose="020B0502040204020203" pitchFamily="34" charset="0"/>
              </a:rPr>
              <a:t>He was breathing out murderous threats (9:1)</a:t>
            </a:r>
          </a:p>
          <a:p>
            <a:pPr>
              <a:spcBef>
                <a:spcPts val="1200"/>
              </a:spcBef>
              <a:spcAft>
                <a:spcPts val="1200"/>
              </a:spcAft>
            </a:pPr>
            <a:r>
              <a:rPr lang="en-US" sz="1800" dirty="0">
                <a:latin typeface="Segoe UI Semibold" panose="020B0702040204020203" pitchFamily="34" charset="0"/>
                <a:cs typeface="Segoe UI Semibold" panose="020B0702040204020203" pitchFamily="34" charset="0"/>
              </a:rPr>
              <a:t>He was dedicated to slaughtering Christians, </a:t>
            </a:r>
            <a:br>
              <a:rPr lang="en-US" sz="1800" dirty="0">
                <a:latin typeface="Segoe UI Semibold" panose="020B0702040204020203" pitchFamily="34" charset="0"/>
                <a:cs typeface="Segoe UI Semibold" panose="020B0702040204020203" pitchFamily="34" charset="0"/>
              </a:rPr>
            </a:br>
            <a:r>
              <a:rPr lang="en-US" sz="1800" dirty="0">
                <a:latin typeface="Segoe UI Semibold" panose="020B0702040204020203" pitchFamily="34" charset="0"/>
                <a:cs typeface="Segoe UI Semibold" panose="020B0702040204020203" pitchFamily="34" charset="0"/>
              </a:rPr>
              <a:t>as if </a:t>
            </a:r>
            <a:r>
              <a:rPr lang="en-US" sz="1800"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it was his life’s breath</a:t>
            </a:r>
            <a:r>
              <a:rPr lang="en-US" sz="1800" dirty="0">
                <a:latin typeface="Segoe UI Semibold" panose="020B0702040204020203" pitchFamily="34" charset="0"/>
                <a:cs typeface="Segoe UI Semibold" panose="020B0702040204020203" pitchFamily="34" charset="0"/>
              </a:rPr>
              <a:t>.</a:t>
            </a:r>
          </a:p>
          <a:p>
            <a:pPr>
              <a:spcBef>
                <a:spcPts val="0"/>
              </a:spcBef>
              <a:spcAft>
                <a:spcPts val="1200"/>
              </a:spcAft>
            </a:pPr>
            <a:r>
              <a:rPr lang="en-US" sz="1800" dirty="0">
                <a:latin typeface="Segoe UI Semibold" panose="020B0702040204020203" pitchFamily="34" charset="0"/>
                <a:cs typeface="Segoe UI Semibold" panose="020B0702040204020203" pitchFamily="34" charset="0"/>
              </a:rPr>
              <a:t>He was a </a:t>
            </a:r>
            <a:r>
              <a:rPr lang="en-US" sz="1800" u="sng" dirty="0">
                <a:latin typeface="Segoe UI Semibold" panose="020B0702040204020203" pitchFamily="34" charset="0"/>
                <a:cs typeface="Segoe UI Semibold" panose="020B0702040204020203" pitchFamily="34" charset="0"/>
              </a:rPr>
              <a:t>self-appointed inquisitor</a:t>
            </a:r>
            <a:r>
              <a:rPr lang="en-US" sz="1800" dirty="0">
                <a:latin typeface="Segoe UI Semibold" panose="020B0702040204020203" pitchFamily="34" charset="0"/>
                <a:cs typeface="Segoe UI Semibold" panose="020B0702040204020203" pitchFamily="34" charset="0"/>
              </a:rPr>
              <a:t>, asking for and receiving extradition orders from the High Priest.</a:t>
            </a:r>
          </a:p>
          <a:p>
            <a:pPr>
              <a:spcBef>
                <a:spcPts val="0"/>
              </a:spcBef>
              <a:spcAft>
                <a:spcPts val="1200"/>
              </a:spcAft>
            </a:pPr>
            <a:r>
              <a:rPr lang="en-US" sz="1800" dirty="0">
                <a:latin typeface="Segoe UI Semibold" panose="020B0702040204020203" pitchFamily="34" charset="0"/>
                <a:cs typeface="Segoe UI Semibold" panose="020B0702040204020203" pitchFamily="34" charset="0"/>
              </a:rPr>
              <a:t>Saul was </a:t>
            </a:r>
            <a:r>
              <a:rPr lang="en-US" sz="1800" u="sng" dirty="0">
                <a:latin typeface="Segoe UI Semibold" panose="020B0702040204020203" pitchFamily="34" charset="0"/>
                <a:cs typeface="Segoe UI Semibold" panose="020B0702040204020203" pitchFamily="34" charset="0"/>
              </a:rPr>
              <a:t>consumed by hatred and hostility</a:t>
            </a:r>
            <a:r>
              <a:rPr lang="en-US" sz="1800" dirty="0">
                <a:latin typeface="Segoe UI Semibold" panose="020B0702040204020203" pitchFamily="34" charset="0"/>
                <a:cs typeface="Segoe UI Semibold" panose="020B0702040204020203" pitchFamily="34" charset="0"/>
              </a:rPr>
              <a:t>; he was in no mood to consider the claims of Christ.</a:t>
            </a:r>
          </a:p>
          <a:p>
            <a:pPr>
              <a:spcBef>
                <a:spcPts val="0"/>
              </a:spcBef>
              <a:spcAft>
                <a:spcPts val="1200"/>
              </a:spcAft>
            </a:pPr>
            <a:r>
              <a:rPr lang="en-US" sz="1800" dirty="0">
                <a:latin typeface="Segoe UI Semibold" panose="020B0702040204020203" pitchFamily="34" charset="0"/>
                <a:cs typeface="Segoe UI Semibold" panose="020B0702040204020203" pitchFamily="34" charset="0"/>
              </a:rPr>
              <a:t>His heart was filled with hatred and his mind was poisoned by prejudice.</a:t>
            </a:r>
          </a:p>
        </p:txBody>
      </p:sp>
      <p:sp>
        <p:nvSpPr>
          <p:cNvPr id="10" name="Rectangle: Rounded Corners 9">
            <a:extLst>
              <a:ext uri="{FF2B5EF4-FFF2-40B4-BE49-F238E27FC236}">
                <a16:creationId xmlns:a16="http://schemas.microsoft.com/office/drawing/2014/main" id="{9EC16547-7134-41CE-B362-11166AB7D2B1}"/>
              </a:ext>
            </a:extLst>
          </p:cNvPr>
          <p:cNvSpPr/>
          <p:nvPr/>
        </p:nvSpPr>
        <p:spPr bwMode="auto">
          <a:xfrm>
            <a:off x="6461647" y="5867400"/>
            <a:ext cx="4058334" cy="7620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vert="horz" wrap="square" lIns="91440" tIns="0" rIns="91440" bIns="0" numCol="1" rtlCol="0" anchor="ctr" anchorCtr="0" compatLnSpc="1">
            <a:prstTxWarp prst="textNoShape">
              <a:avLst/>
            </a:prstTxWarp>
          </a:bodyPr>
          <a:lstStyle/>
          <a:p>
            <a:pPr marL="4763" indent="-4763" algn="ctr">
              <a:spcBef>
                <a:spcPts val="1800"/>
              </a:spcBef>
              <a:buClr>
                <a:schemeClr val="tx1"/>
              </a:buClr>
            </a:pPr>
            <a:r>
              <a:rPr lang="en-US" sz="2000" b="1" dirty="0">
                <a:latin typeface="Segoe UI" panose="020B0502040204020203" pitchFamily="34" charset="0"/>
                <a:cs typeface="Segoe UI" panose="020B0502040204020203" pitchFamily="34" charset="0"/>
              </a:rPr>
              <a:t>Saul, like stone, was hardened and not inclined to change! </a:t>
            </a:r>
          </a:p>
        </p:txBody>
      </p:sp>
    </p:spTree>
    <p:extLst>
      <p:ext uri="{BB962C8B-B14F-4D97-AF65-F5344CB8AC3E}">
        <p14:creationId xmlns:p14="http://schemas.microsoft.com/office/powerpoint/2010/main" val="404244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830F8-9029-4B45-A638-0E29348F5AAB}"/>
              </a:ext>
            </a:extLst>
          </p:cNvPr>
          <p:cNvSpPr>
            <a:spLocks noGrp="1"/>
          </p:cNvSpPr>
          <p:nvPr>
            <p:ph idx="1"/>
          </p:nvPr>
        </p:nvSpPr>
        <p:spPr>
          <a:xfrm>
            <a:off x="533400" y="1295400"/>
            <a:ext cx="6629400" cy="4726934"/>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0" rIns="182880" bIns="91440" numCol="1" anchor="ctr" anchorCtr="0" compatLnSpc="1">
            <a:prstTxWarp prst="textNoShape">
              <a:avLst/>
            </a:prstTxWarp>
            <a:noAutofit/>
          </a:bodyPr>
          <a:lstStyle/>
          <a:p>
            <a:pPr marL="0" indent="230188" algn="just">
              <a:lnSpc>
                <a:spcPct val="150000"/>
              </a:lnSpc>
              <a:spcBef>
                <a:spcPts val="0"/>
              </a:spcBef>
              <a:buNone/>
            </a:pPr>
            <a:r>
              <a:rPr lang="en-US" sz="1800" b="1" baseline="30000" dirty="0">
                <a:latin typeface="Segoe UI Semibold" panose="020B0702040204020203" pitchFamily="34" charset="0"/>
                <a:cs typeface="Segoe UI Semibold" panose="020B0702040204020203" pitchFamily="34" charset="0"/>
              </a:rPr>
              <a:t>3 </a:t>
            </a:r>
            <a:r>
              <a:rPr lang="en-US" sz="1800" b="1" dirty="0">
                <a:latin typeface="Segoe UI Semibold" panose="020B0702040204020203" pitchFamily="34" charset="0"/>
                <a:cs typeface="Segoe UI Semibold" panose="020B0702040204020203" pitchFamily="34" charset="0"/>
              </a:rPr>
              <a:t>As he neared Damascus on his journey, suddenly a light from heaven flashed around him. </a:t>
            </a:r>
            <a:r>
              <a:rPr lang="en-US" sz="1800" b="1" baseline="30000" dirty="0">
                <a:latin typeface="Segoe UI Semibold" panose="020B0702040204020203" pitchFamily="34" charset="0"/>
                <a:cs typeface="Segoe UI Semibold" panose="020B0702040204020203" pitchFamily="34" charset="0"/>
              </a:rPr>
              <a:t>4 </a:t>
            </a:r>
            <a:r>
              <a:rPr lang="en-US" sz="1800" b="1" dirty="0">
                <a:latin typeface="Segoe UI Semibold" panose="020B0702040204020203" pitchFamily="34" charset="0"/>
                <a:cs typeface="Segoe UI Semibold" panose="020B0702040204020203" pitchFamily="34" charset="0"/>
              </a:rPr>
              <a:t>He fell to the ground and heard a voice say to him, "Saul, Saul, why do you persecute me?"  </a:t>
            </a:r>
            <a:r>
              <a:rPr lang="en-US" sz="1800" b="1" baseline="30000" dirty="0">
                <a:latin typeface="Segoe UI Semibold" panose="020B0702040204020203" pitchFamily="34" charset="0"/>
                <a:cs typeface="Segoe UI Semibold" panose="020B0702040204020203" pitchFamily="34" charset="0"/>
              </a:rPr>
              <a:t>5 </a:t>
            </a:r>
            <a:r>
              <a:rPr lang="en-US" sz="1800" b="1" dirty="0">
                <a:latin typeface="Segoe UI Semibold" panose="020B0702040204020203" pitchFamily="34" charset="0"/>
                <a:cs typeface="Segoe UI Semibold" panose="020B0702040204020203" pitchFamily="34" charset="0"/>
              </a:rPr>
              <a:t>"Who are you, Lord?" Saul asked.  "I am Jesus, whom you are persecuting," he replied. </a:t>
            </a:r>
            <a:r>
              <a:rPr lang="en-US" sz="1800" b="1" baseline="30000" dirty="0">
                <a:latin typeface="Segoe UI Semibold" panose="020B0702040204020203" pitchFamily="34" charset="0"/>
                <a:cs typeface="Segoe UI Semibold" panose="020B0702040204020203" pitchFamily="34" charset="0"/>
              </a:rPr>
              <a:t>6 </a:t>
            </a:r>
            <a:r>
              <a:rPr lang="en-US" sz="1800" b="1" dirty="0">
                <a:latin typeface="Segoe UI Semibold" panose="020B0702040204020203" pitchFamily="34" charset="0"/>
                <a:cs typeface="Segoe UI Semibold" panose="020B0702040204020203" pitchFamily="34" charset="0"/>
              </a:rPr>
              <a:t>"</a:t>
            </a:r>
            <a:r>
              <a:rPr lang="en-US" sz="18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Now get up and go into the city, and you will be told what you must do</a:t>
            </a:r>
            <a:r>
              <a:rPr lang="en-US" sz="1800" b="1" dirty="0">
                <a:latin typeface="Segoe UI Semibold" panose="020B0702040204020203" pitchFamily="34" charset="0"/>
                <a:cs typeface="Segoe UI Semibold" panose="020B0702040204020203" pitchFamily="34" charset="0"/>
              </a:rPr>
              <a:t>."  </a:t>
            </a:r>
            <a:r>
              <a:rPr lang="en-US" sz="1800" b="1" baseline="30000" dirty="0">
                <a:latin typeface="Segoe UI Semibold" panose="020B0702040204020203" pitchFamily="34" charset="0"/>
                <a:cs typeface="Segoe UI Semibold" panose="020B0702040204020203" pitchFamily="34" charset="0"/>
              </a:rPr>
              <a:t>7 </a:t>
            </a:r>
            <a:r>
              <a:rPr lang="en-US" sz="1800" b="1" dirty="0">
                <a:latin typeface="Segoe UI Semibold" panose="020B0702040204020203" pitchFamily="34" charset="0"/>
                <a:cs typeface="Segoe UI Semibold" panose="020B0702040204020203" pitchFamily="34" charset="0"/>
              </a:rPr>
              <a:t>The men traveling with Saul stood there speechless; they heard the sound but did not see anyone. </a:t>
            </a:r>
            <a:r>
              <a:rPr lang="en-US" sz="1800" b="1" baseline="30000" dirty="0">
                <a:latin typeface="Segoe UI Semibold" panose="020B0702040204020203" pitchFamily="34" charset="0"/>
                <a:cs typeface="Segoe UI Semibold" panose="020B0702040204020203" pitchFamily="34" charset="0"/>
              </a:rPr>
              <a:t>8 </a:t>
            </a:r>
            <a:r>
              <a:rPr lang="en-US" sz="1800" b="1" dirty="0">
                <a:latin typeface="Segoe UI Semibold" panose="020B0702040204020203" pitchFamily="34" charset="0"/>
                <a:cs typeface="Segoe UI Semibold" panose="020B0702040204020203" pitchFamily="34" charset="0"/>
              </a:rPr>
              <a:t>Saul got up from the ground, but </a:t>
            </a:r>
            <a:r>
              <a:rPr lang="en-US" sz="1800" b="1" u="sng" dirty="0">
                <a:latin typeface="Segoe UI Semibold" panose="020B0702040204020203" pitchFamily="34" charset="0"/>
                <a:cs typeface="Segoe UI Semibold" panose="020B0702040204020203" pitchFamily="34" charset="0"/>
              </a:rPr>
              <a:t>when he opened his eyes he could see</a:t>
            </a:r>
            <a:r>
              <a:rPr lang="en-US" sz="1800" b="1" dirty="0">
                <a:latin typeface="Segoe UI Semibold" panose="020B0702040204020203" pitchFamily="34" charset="0"/>
                <a:cs typeface="Segoe UI Semibold" panose="020B0702040204020203" pitchFamily="34" charset="0"/>
              </a:rPr>
              <a:t> nothing. So they led him by the hand into Damascus. </a:t>
            </a:r>
            <a:r>
              <a:rPr lang="en-US" sz="1800" b="1" baseline="30000" dirty="0">
                <a:latin typeface="Segoe UI Semibold" panose="020B0702040204020203" pitchFamily="34" charset="0"/>
                <a:cs typeface="Segoe UI Semibold" panose="020B0702040204020203" pitchFamily="34" charset="0"/>
              </a:rPr>
              <a:t>9 </a:t>
            </a:r>
            <a:r>
              <a:rPr lang="en-US" sz="1800" b="1" u="sng" dirty="0">
                <a:latin typeface="Segoe UI Semibold" panose="020B0702040204020203" pitchFamily="34" charset="0"/>
                <a:cs typeface="Segoe UI Semibold" panose="020B0702040204020203" pitchFamily="34" charset="0"/>
              </a:rPr>
              <a:t>For three days he was blind, and did not eat or drink anything</a:t>
            </a:r>
            <a:r>
              <a:rPr lang="en-US" sz="1800" b="1" dirty="0">
                <a:latin typeface="Segoe UI Semibold" panose="020B0702040204020203" pitchFamily="34" charset="0"/>
                <a:cs typeface="Segoe UI Semibold" panose="020B0702040204020203" pitchFamily="34" charset="0"/>
              </a:rPr>
              <a:t>. </a:t>
            </a:r>
            <a:endParaRPr lang="en-US" sz="1800" dirty="0">
              <a:latin typeface="Segoe UI Semibold" panose="020B0702040204020203" pitchFamily="34" charset="0"/>
              <a:cs typeface="Segoe UI Semibold" panose="020B0702040204020203" pitchFamily="34" charset="0"/>
            </a:endParaRP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160722" y="6523724"/>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363588" y="6510819"/>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5</a:t>
            </a:fld>
            <a:endParaRPr lang="en-US" altLang="en-US" dirty="0"/>
          </a:p>
        </p:txBody>
      </p:sp>
      <p:sp>
        <p:nvSpPr>
          <p:cNvPr id="4" name="Rectangle: Rounded Corners 3">
            <a:extLst>
              <a:ext uri="{FF2B5EF4-FFF2-40B4-BE49-F238E27FC236}">
                <a16:creationId xmlns:a16="http://schemas.microsoft.com/office/drawing/2014/main" id="{3557725F-5149-44D1-ACB7-626F0A6DFEE8}"/>
              </a:ext>
            </a:extLst>
          </p:cNvPr>
          <p:cNvSpPr/>
          <p:nvPr/>
        </p:nvSpPr>
        <p:spPr bwMode="auto">
          <a:xfrm>
            <a:off x="533400" y="381000"/>
            <a:ext cx="11125200"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0" rIns="91440" bIns="45720" numCol="1" rtlCol="0" anchor="ctr" anchorCtr="0" compatLnSpc="1">
            <a:prstTxWarp prst="textNoShape">
              <a:avLst/>
            </a:prstTxWarp>
          </a:bodyPr>
          <a:lstStyle/>
          <a:p>
            <a:pPr>
              <a:tabLst>
                <a:tab pos="10801350" algn="r"/>
              </a:tabLst>
            </a:pPr>
            <a:r>
              <a:rPr lang="en-US" sz="3600" b="1" cap="small" dirty="0">
                <a:solidFill>
                  <a:srgbClr val="910101"/>
                </a:solidFill>
                <a:latin typeface="Segoe UI Black" panose="020B0A02040204020203" pitchFamily="34" charset="0"/>
                <a:ea typeface="Segoe UI Black" panose="020B0A02040204020203" pitchFamily="34" charset="0"/>
              </a:rPr>
              <a:t>The Preparation of Saul</a:t>
            </a:r>
            <a:r>
              <a:rPr lang="en-US" sz="1800" dirty="0">
                <a:solidFill>
                  <a:srgbClr val="910101"/>
                </a:solidFill>
                <a:latin typeface="+mn-lt"/>
              </a:rPr>
              <a:t>	</a:t>
            </a:r>
            <a:r>
              <a:rPr lang="en-US" sz="2400" b="1" dirty="0">
                <a:latin typeface="Segoe UI" panose="020B0502040204020203" pitchFamily="34" charset="0"/>
                <a:cs typeface="Segoe UI" panose="020B0502040204020203" pitchFamily="34" charset="0"/>
              </a:rPr>
              <a:t>Acts 9:3-9</a:t>
            </a:r>
            <a:endParaRPr lang="en-US" sz="2800" b="1" dirty="0">
              <a:latin typeface="Segoe UI" panose="020B0502040204020203" pitchFamily="34" charset="0"/>
              <a:cs typeface="Segoe UI" panose="020B0502040204020203" pitchFamily="34" charset="0"/>
            </a:endParaRPr>
          </a:p>
        </p:txBody>
      </p:sp>
      <p:sp>
        <p:nvSpPr>
          <p:cNvPr id="7" name="Content Placeholder 2">
            <a:extLst>
              <a:ext uri="{FF2B5EF4-FFF2-40B4-BE49-F238E27FC236}">
                <a16:creationId xmlns:a16="http://schemas.microsoft.com/office/drawing/2014/main" id="{171BDC59-AB62-4E3E-98ED-9552F438EE52}"/>
              </a:ext>
            </a:extLst>
          </p:cNvPr>
          <p:cNvSpPr txBox="1">
            <a:spLocks/>
          </p:cNvSpPr>
          <p:nvPr/>
        </p:nvSpPr>
        <p:spPr bwMode="auto">
          <a:xfrm>
            <a:off x="7467600" y="1295400"/>
            <a:ext cx="4191000" cy="3581400"/>
          </a:xfrm>
          <a:prstGeom prst="rect">
            <a:avLst/>
          </a:prstGeom>
          <a:blipFill>
            <a:blip r:embed="rId3">
              <a:extLst>
                <a:ext uri="{28A0092B-C50C-407E-A947-70E740481C1C}">
                  <a14:useLocalDpi xmlns:a14="http://schemas.microsoft.com/office/drawing/2010/main" val="0"/>
                </a:ext>
              </a:extLst>
            </a:blip>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91440" rIns="182880" bIns="91440" numCol="1" anchor="ctr" anchorCtr="0" compatLnSpc="1">
            <a:prstTxWarp prst="textNoShape">
              <a:avLst/>
            </a:prstTxWarp>
          </a:bodyPr>
          <a:lstStyle>
            <a:lvl1pPr marL="457200" indent="-457200" algn="l" rtl="0" eaLnBrk="0" fontAlgn="base" hangingPunct="0">
              <a:spcBef>
                <a:spcPct val="20000"/>
              </a:spcBef>
              <a:spcAft>
                <a:spcPct val="0"/>
              </a:spcAft>
              <a:buFont typeface="Wingdings" panose="05000000000000000000" pitchFamily="2" charset="2"/>
              <a:buChar char="Ø"/>
              <a:defRPr sz="3200" kern="1200">
                <a:solidFill>
                  <a:schemeClr val="tx1"/>
                </a:solidFill>
                <a:latin typeface="+mn-lt"/>
                <a:ea typeface="+mn-ea"/>
                <a:cs typeface="+mn-cs"/>
              </a:defRPr>
            </a:lvl1pPr>
            <a:lvl2pPr marL="914400" indent="-457200" algn="l" rtl="0" eaLnBrk="0" fontAlgn="base" hangingPunct="0">
              <a:spcBef>
                <a:spcPct val="20000"/>
              </a:spcBef>
              <a:spcAft>
                <a:spcPct val="0"/>
              </a:spcAft>
              <a:buFont typeface="Wingdings" panose="05000000000000000000" pitchFamily="2" charset="2"/>
              <a:buChar char="v"/>
              <a:defRPr sz="2800" kern="1200">
                <a:solidFill>
                  <a:schemeClr val="tx1"/>
                </a:solidFill>
                <a:latin typeface="+mn-lt"/>
                <a:ea typeface="+mn-ea"/>
                <a:cs typeface="+mn-cs"/>
              </a:defRPr>
            </a:lvl2pPr>
            <a:lvl3pPr marL="1371600" indent="-4572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spcAft>
                <a:spcPts val="1200"/>
              </a:spcAft>
            </a:pPr>
            <a:r>
              <a:rPr lang="en-US" sz="2000" dirty="0">
                <a:latin typeface="Segoe UI Semibold" panose="020B0702040204020203" pitchFamily="34" charset="0"/>
                <a:cs typeface="Segoe UI Semibold" panose="020B0702040204020203" pitchFamily="34" charset="0"/>
              </a:rPr>
              <a:t>Saul expected to enter Damascus in the fullness of his pride and prowess, as a self-confident zealot.</a:t>
            </a:r>
          </a:p>
          <a:p>
            <a:pPr lvl="0">
              <a:spcBef>
                <a:spcPts val="0"/>
              </a:spcBef>
              <a:spcAft>
                <a:spcPts val="1200"/>
              </a:spcAft>
            </a:pPr>
            <a:r>
              <a:rPr lang="en-US" sz="2000" dirty="0">
                <a:latin typeface="Segoe UI Semibold" panose="020B0702040204020203" pitchFamily="34" charset="0"/>
                <a:cs typeface="Segoe UI Semibold" panose="020B0702040204020203" pitchFamily="34" charset="0"/>
              </a:rPr>
              <a:t>But Jesus had other plans </a:t>
            </a:r>
            <a:br>
              <a:rPr lang="en-US" sz="2000" dirty="0">
                <a:latin typeface="Segoe UI Semibold" panose="020B0702040204020203" pitchFamily="34" charset="0"/>
                <a:cs typeface="Segoe UI Semibold" panose="020B0702040204020203" pitchFamily="34" charset="0"/>
              </a:rPr>
            </a:br>
            <a:r>
              <a:rPr lang="en-US" sz="2000" dirty="0">
                <a:latin typeface="Segoe UI Semibold" panose="020B0702040204020203" pitchFamily="34" charset="0"/>
                <a:cs typeface="Segoe UI Semibold" panose="020B0702040204020203" pitchFamily="34" charset="0"/>
              </a:rPr>
              <a:t>for him, so He humbled him to get his attention.</a:t>
            </a:r>
          </a:p>
          <a:p>
            <a:pPr lvl="0">
              <a:spcBef>
                <a:spcPts val="0"/>
              </a:spcBef>
              <a:spcAft>
                <a:spcPts val="1200"/>
              </a:spcAft>
            </a:pPr>
            <a:r>
              <a:rPr lang="en-US" sz="2000" dirty="0">
                <a:latin typeface="Segoe UI Semibold" panose="020B0702040204020203" pitchFamily="34" charset="0"/>
                <a:cs typeface="Segoe UI Semibold" panose="020B0702040204020203" pitchFamily="34" charset="0"/>
              </a:rPr>
              <a:t>Saul was led into Damascus as a captive of the very Christ he had opposed.</a:t>
            </a:r>
          </a:p>
        </p:txBody>
      </p:sp>
      <p:sp>
        <p:nvSpPr>
          <p:cNvPr id="10" name="Rectangle: Rounded Corners 9">
            <a:extLst>
              <a:ext uri="{FF2B5EF4-FFF2-40B4-BE49-F238E27FC236}">
                <a16:creationId xmlns:a16="http://schemas.microsoft.com/office/drawing/2014/main" id="{9EC16547-7134-41CE-B362-11166AB7D2B1}"/>
              </a:ext>
            </a:extLst>
          </p:cNvPr>
          <p:cNvSpPr/>
          <p:nvPr/>
        </p:nvSpPr>
        <p:spPr bwMode="auto">
          <a:xfrm>
            <a:off x="7533933" y="5181600"/>
            <a:ext cx="4058334" cy="7620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vert="horz" wrap="square" lIns="91440" tIns="0" rIns="91440" bIns="0" numCol="1" rtlCol="0" anchor="ctr" anchorCtr="0" compatLnSpc="1">
            <a:prstTxWarp prst="textNoShape">
              <a:avLst/>
            </a:prstTxWarp>
          </a:bodyPr>
          <a:lstStyle/>
          <a:p>
            <a:pPr lvl="0" algn="ctr">
              <a:spcBef>
                <a:spcPts val="0"/>
              </a:spcBef>
              <a:spcAft>
                <a:spcPts val="1200"/>
              </a:spcAft>
            </a:pPr>
            <a:r>
              <a:rPr lang="en-US" sz="2000" b="1" dirty="0">
                <a:latin typeface="Segoe UI" panose="020B0502040204020203" pitchFamily="34" charset="0"/>
                <a:cs typeface="Segoe UI" panose="020B0502040204020203" pitchFamily="34" charset="0"/>
              </a:rPr>
              <a:t>Jesus initiated the transformation of Saul.</a:t>
            </a:r>
          </a:p>
        </p:txBody>
      </p:sp>
    </p:spTree>
    <p:extLst>
      <p:ext uri="{BB962C8B-B14F-4D97-AF65-F5344CB8AC3E}">
        <p14:creationId xmlns:p14="http://schemas.microsoft.com/office/powerpoint/2010/main" val="409112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830F8-9029-4B45-A638-0E29348F5AAB}"/>
              </a:ext>
            </a:extLst>
          </p:cNvPr>
          <p:cNvSpPr>
            <a:spLocks noGrp="1"/>
          </p:cNvSpPr>
          <p:nvPr>
            <p:ph idx="1"/>
          </p:nvPr>
        </p:nvSpPr>
        <p:spPr>
          <a:xfrm>
            <a:off x="533400" y="1295400"/>
            <a:ext cx="11125200" cy="4726934"/>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0" rIns="182880" bIns="91440" numCol="1" anchor="ctr" anchorCtr="0" compatLnSpc="1">
            <a:prstTxWarp prst="textNoShape">
              <a:avLst/>
            </a:prstTxWarp>
            <a:noAutofit/>
          </a:bodyPr>
          <a:lstStyle/>
          <a:p>
            <a:pPr marL="0" indent="230188" algn="just">
              <a:lnSpc>
                <a:spcPct val="150000"/>
              </a:lnSpc>
              <a:spcBef>
                <a:spcPts val="0"/>
              </a:spcBef>
              <a:buNone/>
            </a:pPr>
            <a:r>
              <a:rPr lang="en-US" sz="1800" b="1" baseline="30000" dirty="0">
                <a:latin typeface="Segoe UI Semibold" panose="020B0702040204020203" pitchFamily="34" charset="0"/>
                <a:cs typeface="Segoe UI Semibold" panose="020B0702040204020203" pitchFamily="34" charset="0"/>
              </a:rPr>
              <a:t>10 </a:t>
            </a:r>
            <a:r>
              <a:rPr lang="en-US" sz="1800" b="1" dirty="0">
                <a:latin typeface="Segoe UI Semibold" panose="020B0702040204020203" pitchFamily="34" charset="0"/>
                <a:cs typeface="Segoe UI Semibold" panose="020B0702040204020203" pitchFamily="34" charset="0"/>
              </a:rPr>
              <a:t>In Damascus there was a disciple named Ananias. The Lord called to him in a vision, "Ananias!"  "Yes, Lord," he answered.  </a:t>
            </a:r>
            <a:r>
              <a:rPr lang="en-US" sz="1800" b="1" baseline="30000" dirty="0">
                <a:latin typeface="Segoe UI Semibold" panose="020B0702040204020203" pitchFamily="34" charset="0"/>
                <a:cs typeface="Segoe UI Semibold" panose="020B0702040204020203" pitchFamily="34" charset="0"/>
              </a:rPr>
              <a:t>11 </a:t>
            </a:r>
            <a:r>
              <a:rPr lang="en-US" sz="1800" b="1" dirty="0">
                <a:latin typeface="Segoe UI Semibold" panose="020B0702040204020203" pitchFamily="34" charset="0"/>
                <a:cs typeface="Segoe UI Semibold" panose="020B0702040204020203" pitchFamily="34" charset="0"/>
              </a:rPr>
              <a:t>The Lord told him, "</a:t>
            </a:r>
            <a:r>
              <a:rPr lang="en-US" sz="1800" b="1" u="sng" dirty="0">
                <a:latin typeface="Segoe UI Semibold" panose="020B0702040204020203" pitchFamily="34" charset="0"/>
                <a:cs typeface="Segoe UI Semibold" panose="020B0702040204020203" pitchFamily="34" charset="0"/>
              </a:rPr>
              <a:t>Go to the house of Judas on Straight Street and ask for a man from Tarsus named Saul, for he is praying</a:t>
            </a:r>
            <a:r>
              <a:rPr lang="en-US" sz="1800" b="1" dirty="0">
                <a:latin typeface="Segoe UI Semibold" panose="020B0702040204020203" pitchFamily="34" charset="0"/>
                <a:cs typeface="Segoe UI Semibold" panose="020B0702040204020203" pitchFamily="34" charset="0"/>
              </a:rPr>
              <a:t>. </a:t>
            </a:r>
            <a:r>
              <a:rPr lang="en-US" sz="1800" b="1" baseline="30000" dirty="0">
                <a:latin typeface="Segoe UI Semibold" panose="020B0702040204020203" pitchFamily="34" charset="0"/>
                <a:cs typeface="Segoe UI Semibold" panose="020B0702040204020203" pitchFamily="34" charset="0"/>
              </a:rPr>
              <a:t>12 </a:t>
            </a:r>
            <a:r>
              <a:rPr lang="en-US" sz="1800" b="1" dirty="0">
                <a:latin typeface="Segoe UI Semibold" panose="020B0702040204020203" pitchFamily="34" charset="0"/>
                <a:cs typeface="Segoe UI Semibold" panose="020B0702040204020203" pitchFamily="34" charset="0"/>
              </a:rPr>
              <a:t>In a vision he has seen a man named Ananias come and place his hands on him to restore his sight."  </a:t>
            </a:r>
            <a:r>
              <a:rPr lang="en-US" sz="1800" b="1" baseline="30000" dirty="0">
                <a:latin typeface="Segoe UI Semibold" panose="020B0702040204020203" pitchFamily="34" charset="0"/>
                <a:cs typeface="Segoe UI Semibold" panose="020B0702040204020203" pitchFamily="34" charset="0"/>
              </a:rPr>
              <a:t>13 </a:t>
            </a:r>
            <a:r>
              <a:rPr lang="en-US" sz="18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"Lord," Ananias answered, "I have heard many reports about this man and all the harm he has done to your saints in Jerusalem</a:t>
            </a:r>
            <a:r>
              <a:rPr lang="en-US" sz="1800" b="1" dirty="0">
                <a:latin typeface="Segoe UI Semibold" panose="020B0702040204020203" pitchFamily="34" charset="0"/>
                <a:cs typeface="Segoe UI Semibold" panose="020B0702040204020203" pitchFamily="34" charset="0"/>
              </a:rPr>
              <a:t>. </a:t>
            </a:r>
            <a:r>
              <a:rPr lang="en-US" sz="1800" b="1" baseline="30000" dirty="0">
                <a:latin typeface="Segoe UI Semibold" panose="020B0702040204020203" pitchFamily="34" charset="0"/>
                <a:cs typeface="Segoe UI Semibold" panose="020B0702040204020203" pitchFamily="34" charset="0"/>
              </a:rPr>
              <a:t>14 </a:t>
            </a:r>
            <a:r>
              <a:rPr lang="en-US" sz="1800" b="1" dirty="0">
                <a:latin typeface="Segoe UI Semibold" panose="020B0702040204020203" pitchFamily="34" charset="0"/>
                <a:cs typeface="Segoe UI Semibold" panose="020B0702040204020203" pitchFamily="34" charset="0"/>
              </a:rPr>
              <a:t>And he has come here with authority from the chief priests to arrest all who call on your name."  </a:t>
            </a:r>
            <a:r>
              <a:rPr lang="en-US" sz="1800" b="1" baseline="30000" dirty="0">
                <a:latin typeface="Segoe UI Semibold" panose="020B0702040204020203" pitchFamily="34" charset="0"/>
                <a:cs typeface="Segoe UI Semibold" panose="020B0702040204020203" pitchFamily="34" charset="0"/>
              </a:rPr>
              <a:t>15 </a:t>
            </a:r>
            <a:r>
              <a:rPr lang="en-US" sz="1800" b="1" dirty="0">
                <a:latin typeface="Segoe UI Semibold" panose="020B0702040204020203" pitchFamily="34" charset="0"/>
                <a:cs typeface="Segoe UI Semibold" panose="020B0702040204020203" pitchFamily="34" charset="0"/>
              </a:rPr>
              <a:t>But the Lord said to Ananias, </a:t>
            </a:r>
            <a:r>
              <a:rPr lang="en-US" sz="18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"Go! This man is my chosen instrument</a:t>
            </a:r>
            <a:r>
              <a:rPr lang="en-US" sz="1800" b="1" dirty="0">
                <a:latin typeface="Segoe UI Semibold" panose="020B0702040204020203" pitchFamily="34" charset="0"/>
                <a:cs typeface="Segoe UI Semibold" panose="020B0702040204020203" pitchFamily="34" charset="0"/>
              </a:rPr>
              <a:t> to carry my name before the Gentiles and their kings and before the people of Israel. </a:t>
            </a:r>
            <a:r>
              <a:rPr lang="en-US" sz="1800" b="1" baseline="30000" dirty="0">
                <a:latin typeface="Segoe UI Semibold" panose="020B0702040204020203" pitchFamily="34" charset="0"/>
                <a:cs typeface="Segoe UI Semibold" panose="020B0702040204020203" pitchFamily="34" charset="0"/>
              </a:rPr>
              <a:t>16 </a:t>
            </a:r>
            <a:r>
              <a:rPr lang="en-US" sz="1800" b="1" dirty="0">
                <a:latin typeface="Segoe UI Semibold" panose="020B0702040204020203" pitchFamily="34" charset="0"/>
                <a:cs typeface="Segoe UI Semibold" panose="020B0702040204020203" pitchFamily="34" charset="0"/>
              </a:rPr>
              <a:t>I will show him how much he must suffer for my name."  </a:t>
            </a:r>
            <a:r>
              <a:rPr lang="en-US" sz="1800" b="1" baseline="30000" dirty="0">
                <a:latin typeface="Segoe UI Semibold" panose="020B0702040204020203" pitchFamily="34" charset="0"/>
                <a:cs typeface="Segoe UI Semibold" panose="020B0702040204020203" pitchFamily="34" charset="0"/>
              </a:rPr>
              <a:t>17 </a:t>
            </a:r>
            <a:r>
              <a:rPr lang="en-US" sz="1800" b="1" dirty="0">
                <a:latin typeface="Segoe UI Semibold" panose="020B0702040204020203" pitchFamily="34" charset="0"/>
                <a:cs typeface="Segoe UI Semibold" panose="020B0702040204020203" pitchFamily="34" charset="0"/>
              </a:rPr>
              <a:t>Then Ananias went to the house and entered it. Placing his hands on Saul, he said, </a:t>
            </a:r>
            <a:r>
              <a:rPr lang="en-US" sz="18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"Brother Saul</a:t>
            </a:r>
            <a:r>
              <a:rPr lang="en-US" sz="1800" b="1" dirty="0">
                <a:latin typeface="Segoe UI Semibold" panose="020B0702040204020203" pitchFamily="34" charset="0"/>
                <a:cs typeface="Segoe UI Semibold" panose="020B0702040204020203" pitchFamily="34" charset="0"/>
              </a:rPr>
              <a:t>, the Lord-Jesus, who appeared to you on the road as you were coming here-has sent me so that you may see again and be filled with the Holy Spirit."</a:t>
            </a:r>
            <a:endParaRPr lang="en-US" sz="1800" dirty="0">
              <a:latin typeface="Segoe UI Semibold" panose="020B0702040204020203" pitchFamily="34" charset="0"/>
              <a:cs typeface="Segoe UI Semibold" panose="020B0702040204020203" pitchFamily="34" charset="0"/>
            </a:endParaRP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160722" y="6523724"/>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363588" y="6510819"/>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6</a:t>
            </a:fld>
            <a:endParaRPr lang="en-US" altLang="en-US" dirty="0"/>
          </a:p>
        </p:txBody>
      </p:sp>
      <p:sp>
        <p:nvSpPr>
          <p:cNvPr id="4" name="Rectangle: Rounded Corners 3">
            <a:extLst>
              <a:ext uri="{FF2B5EF4-FFF2-40B4-BE49-F238E27FC236}">
                <a16:creationId xmlns:a16="http://schemas.microsoft.com/office/drawing/2014/main" id="{3557725F-5149-44D1-ACB7-626F0A6DFEE8}"/>
              </a:ext>
            </a:extLst>
          </p:cNvPr>
          <p:cNvSpPr/>
          <p:nvPr/>
        </p:nvSpPr>
        <p:spPr bwMode="auto">
          <a:xfrm>
            <a:off x="533400" y="381000"/>
            <a:ext cx="11125200"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0" rIns="91440" bIns="45720" numCol="1" rtlCol="0" anchor="ctr" anchorCtr="0" compatLnSpc="1">
            <a:prstTxWarp prst="textNoShape">
              <a:avLst/>
            </a:prstTxWarp>
          </a:bodyPr>
          <a:lstStyle/>
          <a:p>
            <a:pPr>
              <a:tabLst>
                <a:tab pos="10801350" algn="r"/>
              </a:tabLst>
            </a:pPr>
            <a:r>
              <a:rPr lang="en-US" sz="3600" b="1" cap="small" dirty="0">
                <a:solidFill>
                  <a:srgbClr val="910101"/>
                </a:solidFill>
                <a:latin typeface="Segoe UI Black" panose="020B0A02040204020203" pitchFamily="34" charset="0"/>
                <a:ea typeface="Segoe UI Black" panose="020B0A02040204020203" pitchFamily="34" charset="0"/>
              </a:rPr>
              <a:t>The Transformation Process</a:t>
            </a:r>
            <a:r>
              <a:rPr lang="en-US" sz="1800" dirty="0">
                <a:solidFill>
                  <a:srgbClr val="910101"/>
                </a:solidFill>
                <a:latin typeface="+mn-lt"/>
              </a:rPr>
              <a:t>	</a:t>
            </a:r>
            <a:r>
              <a:rPr lang="en-US" sz="2400" b="1" dirty="0">
                <a:latin typeface="Segoe UI" panose="020B0502040204020203" pitchFamily="34" charset="0"/>
                <a:cs typeface="Segoe UI" panose="020B0502040204020203" pitchFamily="34" charset="0"/>
              </a:rPr>
              <a:t>Acts 9:10-25</a:t>
            </a:r>
            <a:endParaRPr lang="en-US" sz="2800" b="1" dirty="0">
              <a:latin typeface="Segoe UI" panose="020B0502040204020203" pitchFamily="34" charset="0"/>
              <a:cs typeface="Segoe UI" panose="020B0502040204020203" pitchFamily="34" charset="0"/>
            </a:endParaRPr>
          </a:p>
        </p:txBody>
      </p:sp>
      <p:sp>
        <p:nvSpPr>
          <p:cNvPr id="9" name="Rectangle: Rounded Corners 8">
            <a:extLst>
              <a:ext uri="{FF2B5EF4-FFF2-40B4-BE49-F238E27FC236}">
                <a16:creationId xmlns:a16="http://schemas.microsoft.com/office/drawing/2014/main" id="{D03852EF-1763-418A-BEE3-968F727C285E}"/>
              </a:ext>
            </a:extLst>
          </p:cNvPr>
          <p:cNvSpPr/>
          <p:nvPr/>
        </p:nvSpPr>
        <p:spPr bwMode="auto">
          <a:xfrm>
            <a:off x="6629400" y="5641334"/>
            <a:ext cx="3767019" cy="7620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vert="horz" wrap="square" lIns="91440" tIns="0" rIns="91440" bIns="0" numCol="1" rtlCol="0" anchor="ctr" anchorCtr="0" compatLnSpc="1">
            <a:prstTxWarp prst="textNoShape">
              <a:avLst/>
            </a:prstTxWarp>
          </a:bodyPr>
          <a:lstStyle/>
          <a:p>
            <a:pPr lvl="0" algn="ctr">
              <a:spcBef>
                <a:spcPts val="0"/>
              </a:spcBef>
              <a:spcAft>
                <a:spcPts val="1200"/>
              </a:spcAft>
            </a:pPr>
            <a:r>
              <a:rPr lang="en-US" sz="2000" b="1" dirty="0">
                <a:latin typeface="Segoe UI" panose="020B0502040204020203" pitchFamily="34" charset="0"/>
                <a:cs typeface="Segoe UI" panose="020B0502040204020203" pitchFamily="34" charset="0"/>
              </a:rPr>
              <a:t>Note the transformation in Ananias’ thinking as well.</a:t>
            </a:r>
          </a:p>
        </p:txBody>
      </p:sp>
    </p:spTree>
    <p:extLst>
      <p:ext uri="{BB962C8B-B14F-4D97-AF65-F5344CB8AC3E}">
        <p14:creationId xmlns:p14="http://schemas.microsoft.com/office/powerpoint/2010/main" val="279527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830F8-9029-4B45-A638-0E29348F5AAB}"/>
              </a:ext>
            </a:extLst>
          </p:cNvPr>
          <p:cNvSpPr>
            <a:spLocks noGrp="1"/>
          </p:cNvSpPr>
          <p:nvPr>
            <p:ph idx="1"/>
          </p:nvPr>
        </p:nvSpPr>
        <p:spPr>
          <a:xfrm>
            <a:off x="762000" y="1524000"/>
            <a:ext cx="10523744" cy="4309724"/>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0" rIns="182880" bIns="91440" numCol="1" anchor="ctr" anchorCtr="0" compatLnSpc="1">
            <a:prstTxWarp prst="textNoShape">
              <a:avLst/>
            </a:prstTxWarp>
            <a:noAutofit/>
          </a:bodyPr>
          <a:lstStyle/>
          <a:p>
            <a:pPr marL="0" indent="230188" algn="just">
              <a:lnSpc>
                <a:spcPct val="150000"/>
              </a:lnSpc>
              <a:spcBef>
                <a:spcPts val="0"/>
              </a:spcBef>
              <a:buNone/>
            </a:pPr>
            <a:r>
              <a:rPr lang="en-US" sz="1800" b="1" baseline="30000" dirty="0">
                <a:latin typeface="Segoe UI Semibold" panose="020B0702040204020203" pitchFamily="34" charset="0"/>
                <a:cs typeface="Segoe UI Semibold" panose="020B0702040204020203" pitchFamily="34" charset="0"/>
              </a:rPr>
              <a:t>18 </a:t>
            </a:r>
            <a:r>
              <a:rPr lang="en-US" sz="1800" b="1" dirty="0">
                <a:latin typeface="Segoe UI Semibold" panose="020B0702040204020203" pitchFamily="34" charset="0"/>
                <a:cs typeface="Segoe UI Semibold" panose="020B0702040204020203" pitchFamily="34" charset="0"/>
              </a:rPr>
              <a:t>Immediately, something like scales fell from Saul's eyes, and he could see again. He got up and was baptized, </a:t>
            </a:r>
            <a:r>
              <a:rPr lang="en-US" sz="1800" b="1" baseline="30000" dirty="0">
                <a:latin typeface="Segoe UI Semibold" panose="020B0702040204020203" pitchFamily="34" charset="0"/>
                <a:cs typeface="Segoe UI Semibold" panose="020B0702040204020203" pitchFamily="34" charset="0"/>
              </a:rPr>
              <a:t>19 </a:t>
            </a:r>
            <a:r>
              <a:rPr lang="en-US" sz="1800" b="1" dirty="0">
                <a:latin typeface="Segoe UI Semibold" panose="020B0702040204020203" pitchFamily="34" charset="0"/>
                <a:cs typeface="Segoe UI Semibold" panose="020B0702040204020203" pitchFamily="34" charset="0"/>
              </a:rPr>
              <a:t>and after taking some food, he regained his strength.  Saul spent several days with the disciples in Damascus.</a:t>
            </a:r>
            <a:r>
              <a:rPr lang="en-US" sz="1800" b="1" dirty="0">
                <a:effectLst/>
                <a:latin typeface="Segoe UI Semibold" panose="020B0702040204020203" pitchFamily="34" charset="0"/>
                <a:cs typeface="Segoe UI Semibold" panose="020B0702040204020203" pitchFamily="34" charset="0"/>
              </a:rPr>
              <a:t> </a:t>
            </a:r>
            <a:r>
              <a:rPr lang="en-US" sz="1800" b="1" baseline="30000" dirty="0">
                <a:effectLst/>
                <a:latin typeface="Segoe UI Semibold" panose="020B0702040204020203" pitchFamily="34" charset="0"/>
                <a:cs typeface="Segoe UI Semibold" panose="020B0702040204020203" pitchFamily="34" charset="0"/>
              </a:rPr>
              <a:t>20 </a:t>
            </a:r>
            <a:r>
              <a:rPr lang="en-US" sz="1800" b="1" dirty="0">
                <a:effectLst/>
                <a:latin typeface="Segoe UI Semibold" panose="020B0702040204020203" pitchFamily="34" charset="0"/>
                <a:cs typeface="Segoe UI Semibold" panose="020B0702040204020203" pitchFamily="34" charset="0"/>
              </a:rPr>
              <a:t>At once he began to preach in the synagogues that Jesus is the Son of God. </a:t>
            </a:r>
            <a:r>
              <a:rPr lang="en-US" sz="1800" b="1" baseline="30000" dirty="0">
                <a:latin typeface="Segoe UI Semibold" panose="020B0702040204020203" pitchFamily="34" charset="0"/>
                <a:cs typeface="Segoe UI Semibold" panose="020B0702040204020203" pitchFamily="34" charset="0"/>
              </a:rPr>
              <a:t>21 </a:t>
            </a:r>
            <a:r>
              <a:rPr lang="en-US" sz="18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All those who heard him were astonished and asked, "Isn't he the man who raised havoc in Jerusalem among those who call on this name?</a:t>
            </a:r>
            <a:r>
              <a:rPr lang="en-US" sz="1800" b="1" dirty="0">
                <a:latin typeface="Segoe UI Semibold" panose="020B0702040204020203" pitchFamily="34" charset="0"/>
                <a:cs typeface="Segoe UI Semibold" panose="020B0702040204020203" pitchFamily="34" charset="0"/>
              </a:rPr>
              <a:t> And hasn't he come here to take them as prisoners to the chief prie</a:t>
            </a:r>
            <a:r>
              <a:rPr lang="en-US" sz="1800" b="1" dirty="0">
                <a:effectLst/>
                <a:latin typeface="Segoe UI Semibold" panose="020B0702040204020203" pitchFamily="34" charset="0"/>
                <a:cs typeface="Segoe UI Semibold" panose="020B0702040204020203" pitchFamily="34" charset="0"/>
              </a:rPr>
              <a:t>sts?" </a:t>
            </a:r>
            <a:r>
              <a:rPr lang="en-US" sz="1800" b="1" baseline="30000" dirty="0">
                <a:effectLst/>
                <a:latin typeface="Segoe UI Semibold" panose="020B0702040204020203" pitchFamily="34" charset="0"/>
                <a:cs typeface="Segoe UI Semibold" panose="020B0702040204020203" pitchFamily="34" charset="0"/>
              </a:rPr>
              <a:t>22 </a:t>
            </a:r>
            <a:r>
              <a:rPr lang="en-US" sz="1800" b="1" dirty="0">
                <a:effectLst/>
                <a:latin typeface="Segoe UI Semibold" panose="020B0702040204020203" pitchFamily="34" charset="0"/>
                <a:cs typeface="Segoe UI Semibold" panose="020B0702040204020203" pitchFamily="34" charset="0"/>
              </a:rPr>
              <a:t>Yet Saul grew more and more powerful and baffled the Jews living in Damascus by proving that Jesus is the C</a:t>
            </a:r>
            <a:r>
              <a:rPr lang="en-US" sz="1800" b="1" dirty="0">
                <a:latin typeface="Segoe UI Semibold" panose="020B0702040204020203" pitchFamily="34" charset="0"/>
                <a:cs typeface="Segoe UI Semibold" panose="020B0702040204020203" pitchFamily="34" charset="0"/>
              </a:rPr>
              <a:t>hrist. </a:t>
            </a:r>
            <a:r>
              <a:rPr lang="en-US" sz="1800" b="1" baseline="30000" dirty="0">
                <a:latin typeface="Segoe UI Semibold" panose="020B0702040204020203" pitchFamily="34" charset="0"/>
                <a:cs typeface="Segoe UI Semibold" panose="020B0702040204020203" pitchFamily="34" charset="0"/>
              </a:rPr>
              <a:t>23 </a:t>
            </a:r>
            <a:r>
              <a:rPr lang="en-US" sz="1800" b="1" dirty="0">
                <a:latin typeface="Segoe UI Semibold" panose="020B0702040204020203" pitchFamily="34" charset="0"/>
                <a:cs typeface="Segoe UI Semibold" panose="020B0702040204020203" pitchFamily="34" charset="0"/>
              </a:rPr>
              <a:t>After many days had gone by, the Jews conspired to kill him, </a:t>
            </a:r>
            <a:r>
              <a:rPr lang="en-US" sz="1800" b="1" baseline="30000" dirty="0">
                <a:latin typeface="Segoe UI Semibold" panose="020B0702040204020203" pitchFamily="34" charset="0"/>
                <a:cs typeface="Segoe UI Semibold" panose="020B0702040204020203" pitchFamily="34" charset="0"/>
              </a:rPr>
              <a:t>24 </a:t>
            </a:r>
            <a:r>
              <a:rPr lang="en-US" sz="1800" b="1" dirty="0">
                <a:latin typeface="Segoe UI Semibold" panose="020B0702040204020203" pitchFamily="34" charset="0"/>
                <a:cs typeface="Segoe UI Semibold" panose="020B0702040204020203" pitchFamily="34" charset="0"/>
              </a:rPr>
              <a:t>but Saul learned of their plan. Day and night they kept close watch on the city gates in order to kill him. </a:t>
            </a:r>
            <a:r>
              <a:rPr lang="en-US" sz="1800" b="1" baseline="30000" dirty="0">
                <a:latin typeface="Segoe UI Semibold" panose="020B0702040204020203" pitchFamily="34" charset="0"/>
                <a:cs typeface="Segoe UI Semibold" panose="020B0702040204020203" pitchFamily="34" charset="0"/>
              </a:rPr>
              <a:t>25 </a:t>
            </a:r>
            <a:r>
              <a:rPr lang="en-US" sz="1800" b="1" dirty="0">
                <a:latin typeface="Segoe UI Semibold" panose="020B0702040204020203" pitchFamily="34" charset="0"/>
                <a:cs typeface="Segoe UI Semibold" panose="020B0702040204020203" pitchFamily="34" charset="0"/>
              </a:rPr>
              <a:t>But his followers took him by night and lowered him in a basket through an opening in the wall. </a:t>
            </a:r>
            <a:endParaRPr lang="en-US" sz="1800" dirty="0">
              <a:latin typeface="Segoe UI Semibold" panose="020B0702040204020203" pitchFamily="34" charset="0"/>
              <a:cs typeface="Segoe UI Semibold" panose="020B0702040204020203" pitchFamily="34" charset="0"/>
            </a:endParaRP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160722" y="6523724"/>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363588" y="6510819"/>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7</a:t>
            </a:fld>
            <a:endParaRPr lang="en-US" altLang="en-US" dirty="0"/>
          </a:p>
        </p:txBody>
      </p:sp>
      <p:sp>
        <p:nvSpPr>
          <p:cNvPr id="4" name="Rectangle: Rounded Corners 3">
            <a:extLst>
              <a:ext uri="{FF2B5EF4-FFF2-40B4-BE49-F238E27FC236}">
                <a16:creationId xmlns:a16="http://schemas.microsoft.com/office/drawing/2014/main" id="{3557725F-5149-44D1-ACB7-626F0A6DFEE8}"/>
              </a:ext>
            </a:extLst>
          </p:cNvPr>
          <p:cNvSpPr/>
          <p:nvPr/>
        </p:nvSpPr>
        <p:spPr bwMode="auto">
          <a:xfrm>
            <a:off x="533400" y="381000"/>
            <a:ext cx="11125200"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0" rIns="91440" bIns="45720" numCol="1" rtlCol="0" anchor="ctr" anchorCtr="0" compatLnSpc="1">
            <a:prstTxWarp prst="textNoShape">
              <a:avLst/>
            </a:prstTxWarp>
          </a:bodyPr>
          <a:lstStyle/>
          <a:p>
            <a:pPr>
              <a:tabLst>
                <a:tab pos="10801350" algn="r"/>
              </a:tabLst>
            </a:pPr>
            <a:r>
              <a:rPr lang="en-US" sz="3600" b="1" cap="small" dirty="0">
                <a:solidFill>
                  <a:srgbClr val="910101"/>
                </a:solidFill>
                <a:latin typeface="Segoe UI Black" panose="020B0A02040204020203" pitchFamily="34" charset="0"/>
                <a:ea typeface="Segoe UI Black" panose="020B0A02040204020203" pitchFamily="34" charset="0"/>
              </a:rPr>
              <a:t>The Transformation Process</a:t>
            </a:r>
            <a:r>
              <a:rPr lang="en-US" sz="1800" dirty="0">
                <a:solidFill>
                  <a:srgbClr val="910101"/>
                </a:solidFill>
                <a:latin typeface="+mn-lt"/>
              </a:rPr>
              <a:t>	</a:t>
            </a:r>
            <a:r>
              <a:rPr lang="en-US" sz="2400" b="1" dirty="0">
                <a:latin typeface="Segoe UI" panose="020B0502040204020203" pitchFamily="34" charset="0"/>
                <a:cs typeface="Segoe UI" panose="020B0502040204020203" pitchFamily="34" charset="0"/>
              </a:rPr>
              <a:t>Acts 9:10-25</a:t>
            </a:r>
            <a:endParaRPr lang="en-US" sz="28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14425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830F8-9029-4B45-A638-0E29348F5AAB}"/>
              </a:ext>
            </a:extLst>
          </p:cNvPr>
          <p:cNvSpPr>
            <a:spLocks noGrp="1"/>
          </p:cNvSpPr>
          <p:nvPr>
            <p:ph idx="1"/>
          </p:nvPr>
        </p:nvSpPr>
        <p:spPr>
          <a:xfrm>
            <a:off x="762000" y="1600200"/>
            <a:ext cx="4343400" cy="1981200"/>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0" rIns="182880" bIns="91440" numCol="1" anchor="ctr" anchorCtr="0" compatLnSpc="1">
            <a:prstTxWarp prst="textNoShape">
              <a:avLst/>
            </a:prstTxWarp>
            <a:noAutofit/>
          </a:bodyPr>
          <a:lstStyle/>
          <a:p>
            <a:pPr marL="0" indent="230188" algn="just">
              <a:lnSpc>
                <a:spcPct val="150000"/>
              </a:lnSpc>
              <a:spcBef>
                <a:spcPts val="0"/>
              </a:spcBef>
              <a:buNone/>
            </a:pPr>
            <a:r>
              <a:rPr lang="en-US" sz="1800" b="1" baseline="30000" dirty="0">
                <a:latin typeface="Segoe UI Semibold" panose="020B0702040204020203" pitchFamily="34" charset="0"/>
                <a:cs typeface="Segoe UI Semibold" panose="020B0702040204020203" pitchFamily="34" charset="0"/>
              </a:rPr>
              <a:t>19… </a:t>
            </a:r>
            <a:r>
              <a:rPr lang="en-US" sz="1800" b="1" dirty="0">
                <a:latin typeface="Segoe UI Semibold" panose="020B0702040204020203" pitchFamily="34" charset="0"/>
                <a:cs typeface="Segoe UI Semibold" panose="020B0702040204020203" pitchFamily="34" charset="0"/>
              </a:rPr>
              <a:t>Saul spent several days with the disciples in Damascus. </a:t>
            </a:r>
            <a:r>
              <a:rPr lang="en-US" sz="1800" b="1" baseline="30000" dirty="0">
                <a:latin typeface="Segoe UI Semibold" panose="020B0702040204020203" pitchFamily="34" charset="0"/>
                <a:cs typeface="Segoe UI Semibold" panose="020B0702040204020203" pitchFamily="34" charset="0"/>
              </a:rPr>
              <a:t>20 </a:t>
            </a:r>
            <a:r>
              <a:rPr lang="en-US" sz="1800" b="1" dirty="0">
                <a:latin typeface="Segoe UI Semibold" panose="020B0702040204020203" pitchFamily="34" charset="0"/>
                <a:cs typeface="Segoe UI Semibold" panose="020B0702040204020203" pitchFamily="34" charset="0"/>
              </a:rPr>
              <a:t>At once </a:t>
            </a:r>
            <a:r>
              <a:rPr lang="en-US" sz="18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he began to preach in the synagogues that Jesus is the Son of God.</a:t>
            </a:r>
            <a:r>
              <a:rPr lang="en-US" sz="1800" b="1" dirty="0">
                <a:latin typeface="Segoe UI Semibold" panose="020B0702040204020203" pitchFamily="34" charset="0"/>
                <a:cs typeface="Segoe UI Semibold" panose="020B0702040204020203" pitchFamily="34" charset="0"/>
              </a:rPr>
              <a:t> </a:t>
            </a:r>
            <a:endParaRPr lang="en-US" sz="1800" dirty="0">
              <a:latin typeface="Segoe UI Semibold" panose="020B0702040204020203" pitchFamily="34" charset="0"/>
              <a:cs typeface="Segoe UI Semibold" panose="020B0702040204020203" pitchFamily="34" charset="0"/>
            </a:endParaRP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160722" y="6523724"/>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363588" y="6510819"/>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8</a:t>
            </a:fld>
            <a:endParaRPr lang="en-US" altLang="en-US" dirty="0"/>
          </a:p>
        </p:txBody>
      </p:sp>
      <p:sp>
        <p:nvSpPr>
          <p:cNvPr id="4" name="Rectangle: Rounded Corners 3">
            <a:extLst>
              <a:ext uri="{FF2B5EF4-FFF2-40B4-BE49-F238E27FC236}">
                <a16:creationId xmlns:a16="http://schemas.microsoft.com/office/drawing/2014/main" id="{3557725F-5149-44D1-ACB7-626F0A6DFEE8}"/>
              </a:ext>
            </a:extLst>
          </p:cNvPr>
          <p:cNvSpPr/>
          <p:nvPr/>
        </p:nvSpPr>
        <p:spPr bwMode="auto">
          <a:xfrm>
            <a:off x="533400" y="381000"/>
            <a:ext cx="11125200"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0" rIns="91440" bIns="45720" numCol="1" rtlCol="0" anchor="ctr" anchorCtr="0" compatLnSpc="1">
            <a:prstTxWarp prst="textNoShape">
              <a:avLst/>
            </a:prstTxWarp>
          </a:bodyPr>
          <a:lstStyle/>
          <a:p>
            <a:pPr>
              <a:tabLst>
                <a:tab pos="10801350" algn="r"/>
              </a:tabLst>
            </a:pPr>
            <a:r>
              <a:rPr lang="en-US" sz="3600" b="1" cap="small" dirty="0">
                <a:solidFill>
                  <a:srgbClr val="910101"/>
                </a:solidFill>
                <a:latin typeface="Segoe UI Black" panose="020B0A02040204020203" pitchFamily="34" charset="0"/>
                <a:ea typeface="Segoe UI Black" panose="020B0A02040204020203" pitchFamily="34" charset="0"/>
              </a:rPr>
              <a:t>The Transformation Process</a:t>
            </a:r>
            <a:r>
              <a:rPr lang="en-US" sz="1800" dirty="0">
                <a:solidFill>
                  <a:srgbClr val="910101"/>
                </a:solidFill>
                <a:latin typeface="+mn-lt"/>
              </a:rPr>
              <a:t>	</a:t>
            </a:r>
            <a:r>
              <a:rPr lang="en-US" sz="2400" b="1" dirty="0">
                <a:latin typeface="Segoe UI" panose="020B0502040204020203" pitchFamily="34" charset="0"/>
                <a:cs typeface="Segoe UI" panose="020B0502040204020203" pitchFamily="34" charset="0"/>
              </a:rPr>
              <a:t>Acts 9:10-25</a:t>
            </a:r>
            <a:endParaRPr lang="en-US" sz="2800" b="1" dirty="0">
              <a:latin typeface="Segoe UI" panose="020B0502040204020203" pitchFamily="34" charset="0"/>
              <a:cs typeface="Segoe UI" panose="020B0502040204020203" pitchFamily="34" charset="0"/>
            </a:endParaRPr>
          </a:p>
        </p:txBody>
      </p:sp>
      <p:sp>
        <p:nvSpPr>
          <p:cNvPr id="7" name="Content Placeholder 2">
            <a:extLst>
              <a:ext uri="{FF2B5EF4-FFF2-40B4-BE49-F238E27FC236}">
                <a16:creationId xmlns:a16="http://schemas.microsoft.com/office/drawing/2014/main" id="{7056F56E-8FFC-4DC5-9DB8-608F88D02B0C}"/>
              </a:ext>
            </a:extLst>
          </p:cNvPr>
          <p:cNvSpPr txBox="1">
            <a:spLocks/>
          </p:cNvSpPr>
          <p:nvPr/>
        </p:nvSpPr>
        <p:spPr>
          <a:xfrm>
            <a:off x="762000" y="3886200"/>
            <a:ext cx="4343400" cy="1839349"/>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0" rIns="182880" bIns="91440" numCol="1" rtlCol="0" anchor="ctr"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30188" algn="just">
              <a:lnSpc>
                <a:spcPct val="150000"/>
              </a:lnSpc>
              <a:spcBef>
                <a:spcPts val="0"/>
              </a:spcBef>
              <a:buFont typeface="Arial" panose="020B0604020202020204" pitchFamily="34" charset="0"/>
              <a:buNone/>
            </a:pPr>
            <a:r>
              <a:rPr lang="en-US" sz="1800" b="1" baseline="30000" dirty="0">
                <a:latin typeface="Segoe UI Semibold" panose="020B0702040204020203" pitchFamily="34" charset="0"/>
                <a:cs typeface="Segoe UI Semibold" panose="020B0702040204020203" pitchFamily="34" charset="0"/>
              </a:rPr>
              <a:t>22 </a:t>
            </a:r>
            <a:r>
              <a:rPr lang="en-US" sz="1800" b="1" dirty="0">
                <a:latin typeface="Segoe UI Semibold" panose="020B0702040204020203" pitchFamily="34" charset="0"/>
                <a:cs typeface="Segoe UI Semibold" panose="020B0702040204020203" pitchFamily="34" charset="0"/>
              </a:rPr>
              <a:t>Yet </a:t>
            </a:r>
            <a:r>
              <a:rPr lang="en-US" sz="18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Saul grew more and more powerful</a:t>
            </a:r>
            <a:r>
              <a:rPr lang="en-US" sz="1800" b="1" dirty="0">
                <a:latin typeface="Segoe UI Semibold" panose="020B0702040204020203" pitchFamily="34" charset="0"/>
                <a:cs typeface="Segoe UI Semibold" panose="020B0702040204020203" pitchFamily="34" charset="0"/>
              </a:rPr>
              <a:t> and baffled the Jews living in Damascus by proving that Jesus is the Christ.</a:t>
            </a:r>
            <a:endParaRPr lang="en-US" sz="1800" dirty="0">
              <a:latin typeface="Segoe UI Semibold" panose="020B0702040204020203" pitchFamily="34" charset="0"/>
              <a:cs typeface="Segoe UI Semibold" panose="020B0702040204020203" pitchFamily="34" charset="0"/>
            </a:endParaRPr>
          </a:p>
        </p:txBody>
      </p:sp>
      <p:sp>
        <p:nvSpPr>
          <p:cNvPr id="9" name="Content Placeholder 2">
            <a:extLst>
              <a:ext uri="{FF2B5EF4-FFF2-40B4-BE49-F238E27FC236}">
                <a16:creationId xmlns:a16="http://schemas.microsoft.com/office/drawing/2014/main" id="{D6133D10-9A05-45D2-A87B-456BE249B1A4}"/>
              </a:ext>
            </a:extLst>
          </p:cNvPr>
          <p:cNvSpPr txBox="1">
            <a:spLocks/>
          </p:cNvSpPr>
          <p:nvPr/>
        </p:nvSpPr>
        <p:spPr bwMode="auto">
          <a:xfrm>
            <a:off x="5638800" y="1600200"/>
            <a:ext cx="5715000" cy="3581400"/>
          </a:xfrm>
          <a:prstGeom prst="rect">
            <a:avLst/>
          </a:prstGeom>
          <a:blipFill>
            <a:blip r:embed="rId3">
              <a:extLst>
                <a:ext uri="{28A0092B-C50C-407E-A947-70E740481C1C}">
                  <a14:useLocalDpi xmlns:a14="http://schemas.microsoft.com/office/drawing/2010/main" val="0"/>
                </a:ext>
              </a:extLst>
            </a:blip>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91440" rIns="182880" bIns="91440" numCol="1" anchor="ctr" anchorCtr="0" compatLnSpc="1">
            <a:prstTxWarp prst="textNoShape">
              <a:avLst/>
            </a:prstTxWarp>
          </a:bodyPr>
          <a:lstStyle>
            <a:lvl1pPr marL="457200" indent="-457200" algn="l" rtl="0" eaLnBrk="0" fontAlgn="base" hangingPunct="0">
              <a:spcBef>
                <a:spcPct val="20000"/>
              </a:spcBef>
              <a:spcAft>
                <a:spcPct val="0"/>
              </a:spcAft>
              <a:buFont typeface="Wingdings" panose="05000000000000000000" pitchFamily="2" charset="2"/>
              <a:buChar char="Ø"/>
              <a:defRPr sz="3200" kern="1200">
                <a:solidFill>
                  <a:schemeClr val="tx1"/>
                </a:solidFill>
                <a:latin typeface="+mn-lt"/>
                <a:ea typeface="+mn-ea"/>
                <a:cs typeface="+mn-cs"/>
              </a:defRPr>
            </a:lvl1pPr>
            <a:lvl2pPr marL="914400" indent="-457200" algn="l" rtl="0" eaLnBrk="0" fontAlgn="base" hangingPunct="0">
              <a:spcBef>
                <a:spcPct val="20000"/>
              </a:spcBef>
              <a:spcAft>
                <a:spcPct val="0"/>
              </a:spcAft>
              <a:buFont typeface="Wingdings" panose="05000000000000000000" pitchFamily="2" charset="2"/>
              <a:buChar char="v"/>
              <a:defRPr sz="2800" kern="1200">
                <a:solidFill>
                  <a:schemeClr val="tx1"/>
                </a:solidFill>
                <a:latin typeface="+mn-lt"/>
                <a:ea typeface="+mn-ea"/>
                <a:cs typeface="+mn-cs"/>
              </a:defRPr>
            </a:lvl2pPr>
            <a:lvl3pPr marL="1371600" indent="-4572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spcAft>
                <a:spcPts val="1200"/>
              </a:spcAft>
            </a:pPr>
            <a:r>
              <a:rPr lang="en-US" sz="1800" dirty="0">
                <a:latin typeface="Segoe UI Semibold" panose="020B0702040204020203" pitchFamily="34" charset="0"/>
                <a:cs typeface="Segoe UI Semibold" panose="020B0702040204020203" pitchFamily="34" charset="0"/>
              </a:rPr>
              <a:t>The transformation of Saul’s attitudes and character was immediate and apparent:</a:t>
            </a:r>
          </a:p>
          <a:p>
            <a:pPr lvl="1">
              <a:spcBef>
                <a:spcPts val="0"/>
              </a:spcBef>
              <a:spcAft>
                <a:spcPts val="600"/>
              </a:spcAft>
            </a:pPr>
            <a:r>
              <a:rPr lang="en-US" sz="1600" dirty="0">
                <a:latin typeface="Segoe UI" panose="020B0502040204020203" pitchFamily="34" charset="0"/>
                <a:cs typeface="Segoe UI" panose="020B0502040204020203" pitchFamily="34" charset="0"/>
              </a:rPr>
              <a:t>Saul had a new reverence for God</a:t>
            </a:r>
          </a:p>
          <a:p>
            <a:pPr lvl="1">
              <a:spcBef>
                <a:spcPts val="0"/>
              </a:spcBef>
              <a:spcAft>
                <a:spcPts val="600"/>
              </a:spcAft>
            </a:pPr>
            <a:r>
              <a:rPr lang="en-US" sz="1600" dirty="0">
                <a:latin typeface="Segoe UI" panose="020B0502040204020203" pitchFamily="34" charset="0"/>
                <a:cs typeface="Segoe UI" panose="020B0502040204020203" pitchFamily="34" charset="0"/>
              </a:rPr>
              <a:t>Saul had a new relationship to the church, </a:t>
            </a:r>
            <a:br>
              <a:rPr lang="en-US" sz="1600" dirty="0">
                <a:latin typeface="Segoe UI" panose="020B0502040204020203" pitchFamily="34" charset="0"/>
                <a:cs typeface="Segoe UI" panose="020B0502040204020203" pitchFamily="34" charset="0"/>
              </a:rPr>
            </a:br>
            <a:r>
              <a:rPr lang="en-US" sz="1600" dirty="0">
                <a:latin typeface="Segoe UI" panose="020B0502040204020203" pitchFamily="34" charset="0"/>
                <a:cs typeface="Segoe UI" panose="020B0502040204020203" pitchFamily="34" charset="0"/>
              </a:rPr>
              <a:t>into which Ananias introduced him</a:t>
            </a:r>
          </a:p>
          <a:p>
            <a:pPr lvl="1">
              <a:spcBef>
                <a:spcPts val="0"/>
              </a:spcBef>
              <a:spcAft>
                <a:spcPts val="600"/>
              </a:spcAft>
            </a:pPr>
            <a:r>
              <a:rPr lang="en-US" sz="1600" dirty="0">
                <a:latin typeface="Segoe UI" panose="020B0502040204020203" pitchFamily="34" charset="0"/>
                <a:cs typeface="Segoe UI" panose="020B0502040204020203" pitchFamily="34" charset="0"/>
              </a:rPr>
              <a:t>Saul had a new mission, to be a servant and </a:t>
            </a:r>
            <a:br>
              <a:rPr lang="en-US" sz="1600" dirty="0">
                <a:latin typeface="Segoe UI" panose="020B0502040204020203" pitchFamily="34" charset="0"/>
                <a:cs typeface="Segoe UI" panose="020B0502040204020203" pitchFamily="34" charset="0"/>
              </a:rPr>
            </a:br>
            <a:r>
              <a:rPr lang="en-US" sz="1600" dirty="0">
                <a:latin typeface="Segoe UI" panose="020B0502040204020203" pitchFamily="34" charset="0"/>
                <a:cs typeface="Segoe UI" panose="020B0502040204020203" pitchFamily="34" charset="0"/>
              </a:rPr>
              <a:t>witness to the Gentiles</a:t>
            </a:r>
          </a:p>
          <a:p>
            <a:pPr lvl="0">
              <a:spcBef>
                <a:spcPts val="1200"/>
              </a:spcBef>
              <a:spcAft>
                <a:spcPts val="1200"/>
              </a:spcAft>
            </a:pPr>
            <a:r>
              <a:rPr lang="en-US" sz="1800" dirty="0">
                <a:latin typeface="Segoe UI Semibold" panose="020B0702040204020203" pitchFamily="34" charset="0"/>
                <a:cs typeface="Segoe UI Semibold" panose="020B0702040204020203" pitchFamily="34" charset="0"/>
              </a:rPr>
              <a:t>Saul was God’s chosen instrument to carry his name before the Gentiles and their kings and before the people of Israel.</a:t>
            </a:r>
          </a:p>
        </p:txBody>
      </p:sp>
      <p:sp>
        <p:nvSpPr>
          <p:cNvPr id="11" name="Rectangle: Rounded Corners 10">
            <a:extLst>
              <a:ext uri="{FF2B5EF4-FFF2-40B4-BE49-F238E27FC236}">
                <a16:creationId xmlns:a16="http://schemas.microsoft.com/office/drawing/2014/main" id="{67EE3DB0-77FD-43D3-8611-265251993D0C}"/>
              </a:ext>
            </a:extLst>
          </p:cNvPr>
          <p:cNvSpPr/>
          <p:nvPr/>
        </p:nvSpPr>
        <p:spPr bwMode="auto">
          <a:xfrm>
            <a:off x="6248400" y="5562600"/>
            <a:ext cx="4495800" cy="7620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vert="horz" wrap="square" lIns="91440" tIns="0" rIns="91440" bIns="0" numCol="1" rtlCol="0" anchor="ctr" anchorCtr="0" compatLnSpc="1">
            <a:prstTxWarp prst="textNoShape">
              <a:avLst/>
            </a:prstTxWarp>
          </a:bodyPr>
          <a:lstStyle/>
          <a:p>
            <a:pPr lvl="0" algn="ctr">
              <a:spcBef>
                <a:spcPts val="0"/>
              </a:spcBef>
              <a:spcAft>
                <a:spcPts val="1200"/>
              </a:spcAft>
            </a:pPr>
            <a:r>
              <a:rPr lang="en-US" sz="2000" b="1" dirty="0">
                <a:latin typeface="Segoe UI" panose="020B0502040204020203" pitchFamily="34" charset="0"/>
                <a:cs typeface="Segoe UI" panose="020B0502040204020203" pitchFamily="34" charset="0"/>
              </a:rPr>
              <a:t>The transformation of Saul was  complete, he was a new creation.</a:t>
            </a:r>
          </a:p>
        </p:txBody>
      </p:sp>
    </p:spTree>
    <p:extLst>
      <p:ext uri="{BB962C8B-B14F-4D97-AF65-F5344CB8AC3E}">
        <p14:creationId xmlns:p14="http://schemas.microsoft.com/office/powerpoint/2010/main" val="18518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830F8-9029-4B45-A638-0E29348F5AAB}"/>
              </a:ext>
            </a:extLst>
          </p:cNvPr>
          <p:cNvSpPr>
            <a:spLocks noGrp="1"/>
          </p:cNvSpPr>
          <p:nvPr>
            <p:ph idx="1"/>
          </p:nvPr>
        </p:nvSpPr>
        <p:spPr>
          <a:xfrm>
            <a:off x="1498810" y="1363980"/>
            <a:ext cx="9194380" cy="4274820"/>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0" rIns="182880" bIns="91440" numCol="1" anchor="ctr" anchorCtr="0" compatLnSpc="1">
            <a:prstTxWarp prst="textNoShape">
              <a:avLst/>
            </a:prstTxWarp>
            <a:noAutofit/>
          </a:bodyPr>
          <a:lstStyle/>
          <a:p>
            <a:pPr marL="0" indent="230188" algn="just">
              <a:lnSpc>
                <a:spcPct val="150000"/>
              </a:lnSpc>
              <a:spcBef>
                <a:spcPts val="0"/>
              </a:spcBef>
              <a:buNone/>
            </a:pPr>
            <a:r>
              <a:rPr lang="en-US" sz="1800" b="1" baseline="30000" dirty="0">
                <a:latin typeface="Segoe UI Semibold" panose="020B0702040204020203" pitchFamily="34" charset="0"/>
                <a:cs typeface="Segoe UI Semibold" panose="020B0702040204020203" pitchFamily="34" charset="0"/>
              </a:rPr>
              <a:t>26 </a:t>
            </a:r>
            <a:r>
              <a:rPr lang="en-US" sz="1800" b="1" dirty="0">
                <a:latin typeface="Segoe UI Semibold" panose="020B0702040204020203" pitchFamily="34" charset="0"/>
                <a:cs typeface="Segoe UI Semibold" panose="020B0702040204020203" pitchFamily="34" charset="0"/>
              </a:rPr>
              <a:t>When he came to </a:t>
            </a:r>
            <a:r>
              <a:rPr lang="en-US" sz="1800" dirty="0">
                <a:latin typeface="Segoe UI Black" panose="020B0A02040204020203" pitchFamily="34" charset="0"/>
                <a:ea typeface="Segoe UI Black" panose="020B0A02040204020203" pitchFamily="34" charset="0"/>
                <a:cs typeface="Segoe UI Semibold" panose="020B0702040204020203" pitchFamily="34" charset="0"/>
              </a:rPr>
              <a:t>Jerusalem</a:t>
            </a:r>
            <a:r>
              <a:rPr lang="en-US" sz="1800" b="1" dirty="0">
                <a:latin typeface="Segoe UI Semibold" panose="020B0702040204020203" pitchFamily="34" charset="0"/>
                <a:cs typeface="Segoe UI Semibold" panose="020B0702040204020203" pitchFamily="34" charset="0"/>
              </a:rPr>
              <a:t>, he tried to join the disciples, but they were all afraid of him, not believing that he really was a disciple. </a:t>
            </a:r>
            <a:r>
              <a:rPr lang="en-US" sz="1800" b="1" baseline="30000" dirty="0">
                <a:latin typeface="Segoe UI Semibold" panose="020B0702040204020203" pitchFamily="34" charset="0"/>
                <a:cs typeface="Segoe UI Semibold" panose="020B0702040204020203" pitchFamily="34" charset="0"/>
              </a:rPr>
              <a:t>27 </a:t>
            </a:r>
            <a:r>
              <a:rPr lang="en-US" sz="1800" b="1" dirty="0">
                <a:effectLst/>
                <a:latin typeface="Segoe UI Semibold" panose="020B0702040204020203" pitchFamily="34" charset="0"/>
                <a:cs typeface="Segoe UI Semibold" panose="020B0702040204020203" pitchFamily="34" charset="0"/>
              </a:rPr>
              <a:t>But Barnabas took him and brought him to the apostles. He told them how Saul on his</a:t>
            </a:r>
            <a:r>
              <a:rPr lang="en-US" sz="1800" b="1" dirty="0">
                <a:latin typeface="Segoe UI Semibold" panose="020B0702040204020203" pitchFamily="34" charset="0"/>
                <a:cs typeface="Segoe UI Semibold" panose="020B0702040204020203" pitchFamily="34" charset="0"/>
              </a:rPr>
              <a:t> journey had seen the Lord and that the Lord had spoken to him, and how in Damascus he had preached fearlessly in the name of Jesus. </a:t>
            </a:r>
            <a:r>
              <a:rPr lang="en-US" sz="1800" b="1" baseline="30000" dirty="0">
                <a:latin typeface="Segoe UI Semibold" panose="020B0702040204020203" pitchFamily="34" charset="0"/>
                <a:cs typeface="Segoe UI Semibold" panose="020B0702040204020203" pitchFamily="34" charset="0"/>
              </a:rPr>
              <a:t>28 </a:t>
            </a:r>
            <a:r>
              <a:rPr lang="en-US" sz="1800" b="1" dirty="0">
                <a:latin typeface="Segoe UI Semibold" panose="020B0702040204020203" pitchFamily="34" charset="0"/>
                <a:cs typeface="Segoe UI Semibold" panose="020B0702040204020203" pitchFamily="34" charset="0"/>
              </a:rPr>
              <a:t>So </a:t>
            </a:r>
            <a:r>
              <a:rPr lang="en-US" sz="18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Saul stayed with them and moved about freely </a:t>
            </a:r>
            <a:r>
              <a:rPr lang="en-US" sz="1800" b="1" dirty="0">
                <a:effectLst>
                  <a:glow rad="228600">
                    <a:schemeClr val="accent2">
                      <a:satMod val="175000"/>
                      <a:alpha val="40000"/>
                    </a:schemeClr>
                  </a:glow>
                </a:effectLst>
                <a:latin typeface="Segoe UI Black" panose="020B0A02040204020203" pitchFamily="34" charset="0"/>
                <a:ea typeface="Segoe UI Black" panose="020B0A02040204020203" pitchFamily="34" charset="0"/>
                <a:cs typeface="Segoe UI Semibold" panose="020B0702040204020203" pitchFamily="34" charset="0"/>
              </a:rPr>
              <a:t>in Jerusalem</a:t>
            </a:r>
            <a:r>
              <a:rPr lang="en-US" sz="18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 speaking boldly in the name of the Lord</a:t>
            </a:r>
            <a:r>
              <a:rPr lang="en-US" sz="1800" b="1" dirty="0">
                <a:latin typeface="Segoe UI Semibold" panose="020B0702040204020203" pitchFamily="34" charset="0"/>
                <a:cs typeface="Segoe UI Semibold" panose="020B0702040204020203" pitchFamily="34" charset="0"/>
              </a:rPr>
              <a:t>. </a:t>
            </a:r>
            <a:r>
              <a:rPr lang="en-US" sz="1800" b="1" baseline="30000" dirty="0">
                <a:latin typeface="Segoe UI Semibold" panose="020B0702040204020203" pitchFamily="34" charset="0"/>
                <a:cs typeface="Segoe UI Semibold" panose="020B0702040204020203" pitchFamily="34" charset="0"/>
              </a:rPr>
              <a:t>29 </a:t>
            </a:r>
            <a:r>
              <a:rPr lang="en-US" sz="1800" b="1" dirty="0">
                <a:latin typeface="Segoe UI Semibold" panose="020B0702040204020203" pitchFamily="34" charset="0"/>
                <a:cs typeface="Segoe UI Semibold" panose="020B0702040204020203" pitchFamily="34" charset="0"/>
              </a:rPr>
              <a:t>He talked and debated with the Grecian Jews, but they tried to kill him. </a:t>
            </a:r>
            <a:r>
              <a:rPr lang="en-US" sz="1800" b="1" baseline="30000" dirty="0">
                <a:latin typeface="Segoe UI Semibold" panose="020B0702040204020203" pitchFamily="34" charset="0"/>
                <a:cs typeface="Segoe UI Semibold" panose="020B0702040204020203" pitchFamily="34" charset="0"/>
              </a:rPr>
              <a:t>30 </a:t>
            </a:r>
            <a:r>
              <a:rPr lang="en-US" sz="1800" b="1" dirty="0">
                <a:latin typeface="Segoe UI Semibold" panose="020B0702040204020203" pitchFamily="34" charset="0"/>
                <a:cs typeface="Segoe UI Semibold" panose="020B0702040204020203" pitchFamily="34" charset="0"/>
              </a:rPr>
              <a:t>When the brothers learned of this, they took him down to Caesarea and sent him off to Tarsus.  </a:t>
            </a:r>
            <a:r>
              <a:rPr lang="en-US" sz="1800" b="1" baseline="30000" dirty="0">
                <a:latin typeface="Segoe UI Semibold" panose="020B0702040204020203" pitchFamily="34" charset="0"/>
                <a:cs typeface="Segoe UI Semibold" panose="020B0702040204020203" pitchFamily="34" charset="0"/>
              </a:rPr>
              <a:t>31 </a:t>
            </a:r>
            <a:r>
              <a:rPr lang="en-US" sz="1800" b="1" dirty="0">
                <a:latin typeface="Segoe UI Semibold" panose="020B0702040204020203" pitchFamily="34" charset="0"/>
                <a:cs typeface="Segoe UI Semibold" panose="020B0702040204020203" pitchFamily="34" charset="0"/>
              </a:rPr>
              <a:t>Then the church throughout Judea, Galilee and Samaria enjoyed a time of peace. It was strengthened; and encouraged by the Holy Spirit, it grew in numbers, living in the fear of the Lord.</a:t>
            </a:r>
            <a:endParaRPr lang="en-US" sz="1800" dirty="0">
              <a:latin typeface="Segoe UI Semibold" panose="020B0702040204020203" pitchFamily="34" charset="0"/>
              <a:cs typeface="Segoe UI Semibold" panose="020B0702040204020203" pitchFamily="34" charset="0"/>
            </a:endParaRP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160722" y="6523724"/>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363588" y="6510819"/>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9</a:t>
            </a:fld>
            <a:endParaRPr lang="en-US" altLang="en-US" dirty="0"/>
          </a:p>
        </p:txBody>
      </p:sp>
      <p:sp>
        <p:nvSpPr>
          <p:cNvPr id="4" name="Rectangle: Rounded Corners 3">
            <a:extLst>
              <a:ext uri="{FF2B5EF4-FFF2-40B4-BE49-F238E27FC236}">
                <a16:creationId xmlns:a16="http://schemas.microsoft.com/office/drawing/2014/main" id="{3557725F-5149-44D1-ACB7-626F0A6DFEE8}"/>
              </a:ext>
            </a:extLst>
          </p:cNvPr>
          <p:cNvSpPr/>
          <p:nvPr/>
        </p:nvSpPr>
        <p:spPr bwMode="auto">
          <a:xfrm>
            <a:off x="533400" y="381000"/>
            <a:ext cx="11125200"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0" rIns="91440" bIns="45720" numCol="1" rtlCol="0" anchor="ctr" anchorCtr="0" compatLnSpc="1">
            <a:prstTxWarp prst="textNoShape">
              <a:avLst/>
            </a:prstTxWarp>
          </a:bodyPr>
          <a:lstStyle/>
          <a:p>
            <a:pPr>
              <a:tabLst>
                <a:tab pos="10801350" algn="r"/>
              </a:tabLst>
            </a:pPr>
            <a:r>
              <a:rPr lang="en-US" sz="3600" b="1" cap="small" dirty="0">
                <a:solidFill>
                  <a:srgbClr val="910101"/>
                </a:solidFill>
                <a:latin typeface="Segoe UI Black" panose="020B0A02040204020203" pitchFamily="34" charset="0"/>
                <a:ea typeface="Segoe UI Black" panose="020B0A02040204020203" pitchFamily="34" charset="0"/>
              </a:rPr>
              <a:t>The Product of Transformation</a:t>
            </a:r>
            <a:r>
              <a:rPr lang="en-US" sz="1800" dirty="0">
                <a:solidFill>
                  <a:srgbClr val="910101"/>
                </a:solidFill>
                <a:latin typeface="+mn-lt"/>
              </a:rPr>
              <a:t>	</a:t>
            </a:r>
            <a:r>
              <a:rPr lang="en-US" sz="2400" b="1" dirty="0">
                <a:latin typeface="Segoe UI" panose="020B0502040204020203" pitchFamily="34" charset="0"/>
                <a:cs typeface="Segoe UI" panose="020B0502040204020203" pitchFamily="34" charset="0"/>
              </a:rPr>
              <a:t>Acts 9:26-31</a:t>
            </a:r>
            <a:endParaRPr lang="en-US" sz="2800" b="1" dirty="0">
              <a:latin typeface="Segoe UI" panose="020B0502040204020203" pitchFamily="34" charset="0"/>
              <a:cs typeface="Segoe UI" panose="020B0502040204020203" pitchFamily="34" charset="0"/>
            </a:endParaRPr>
          </a:p>
        </p:txBody>
      </p:sp>
      <p:sp>
        <p:nvSpPr>
          <p:cNvPr id="9" name="Rectangle: Rounded Corners 8">
            <a:extLst>
              <a:ext uri="{FF2B5EF4-FFF2-40B4-BE49-F238E27FC236}">
                <a16:creationId xmlns:a16="http://schemas.microsoft.com/office/drawing/2014/main" id="{DB2994BA-87D2-41DA-9D61-D8CCC0E425F9}"/>
              </a:ext>
            </a:extLst>
          </p:cNvPr>
          <p:cNvSpPr/>
          <p:nvPr/>
        </p:nvSpPr>
        <p:spPr bwMode="auto">
          <a:xfrm>
            <a:off x="1715479" y="5867400"/>
            <a:ext cx="8761042" cy="7620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vert="horz" wrap="square" lIns="91440" tIns="0" rIns="91440" bIns="0" numCol="1" rtlCol="0" anchor="ctr" anchorCtr="0" compatLnSpc="1">
            <a:prstTxWarp prst="textNoShape">
              <a:avLst/>
            </a:prstTxWarp>
          </a:bodyPr>
          <a:lstStyle/>
          <a:p>
            <a:pPr lvl="0" algn="ctr">
              <a:spcBef>
                <a:spcPts val="0"/>
              </a:spcBef>
              <a:spcAft>
                <a:spcPts val="1200"/>
              </a:spcAft>
            </a:pPr>
            <a:r>
              <a:rPr lang="en-US" sz="2000" b="1" dirty="0">
                <a:latin typeface="Segoe UI" panose="020B0502040204020203" pitchFamily="34" charset="0"/>
                <a:cs typeface="Segoe UI" panose="020B0502040204020203" pitchFamily="34" charset="0"/>
              </a:rPr>
              <a:t>The undeniable conversion of Saul is on full display in Jerusalem.</a:t>
            </a:r>
            <a:br>
              <a:rPr lang="en-US" sz="2000" b="1" dirty="0">
                <a:latin typeface="Segoe UI" panose="020B0502040204020203" pitchFamily="34" charset="0"/>
                <a:cs typeface="Segoe UI" panose="020B0502040204020203" pitchFamily="34" charset="0"/>
              </a:rPr>
            </a:br>
            <a:r>
              <a:rPr lang="en-US" sz="2000" b="1" dirty="0">
                <a:latin typeface="Segoe UI" panose="020B0502040204020203" pitchFamily="34" charset="0"/>
                <a:cs typeface="Segoe UI" panose="020B0502040204020203" pitchFamily="34" charset="0"/>
              </a:rPr>
              <a:t>He did a 180 and went from persecutor to proclaimer.</a:t>
            </a:r>
            <a:endParaRPr lang="en-US" sz="2000" b="1" baseline="30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6142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Blank Presenta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B0B71A0CE1564784853BC6685CA1EE" ma:contentTypeVersion="4" ma:contentTypeDescription="Create a new document." ma:contentTypeScope="" ma:versionID="ed5463dda7f93b44a22724647bf2cb81">
  <xsd:schema xmlns:xsd="http://www.w3.org/2001/XMLSchema" xmlns:xs="http://www.w3.org/2001/XMLSchema" xmlns:p="http://schemas.microsoft.com/office/2006/metadata/properties" xmlns:ns3="0dfe17f6-f023-4849-9968-6a251d6721bf" targetNamespace="http://schemas.microsoft.com/office/2006/metadata/properties" ma:root="true" ma:fieldsID="db76665b9baeed0dcefacefa805fe01a" ns3:_="">
    <xsd:import namespace="0dfe17f6-f023-4849-9968-6a251d6721b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fe17f6-f023-4849-9968-6a251d6721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0735A0-F10B-43F0-8A7A-3DCBB21A389A}">
  <ds:schemaRefs>
    <ds:schemaRef ds:uri="http://schemas.microsoft.com/sharepoint/v3/contenttype/forms"/>
  </ds:schemaRefs>
</ds:datastoreItem>
</file>

<file path=customXml/itemProps2.xml><?xml version="1.0" encoding="utf-8"?>
<ds:datastoreItem xmlns:ds="http://schemas.openxmlformats.org/officeDocument/2006/customXml" ds:itemID="{584AF18E-261D-420F-BB84-B8C74D6559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fe17f6-f023-4849-9968-6a251d6721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5311D6-11E8-4305-9062-27329A8DF80F}">
  <ds:schemaRefs>
    <ds:schemaRef ds:uri="http://schemas.microsoft.com/office/2006/documentManagement/types"/>
    <ds:schemaRef ds:uri="http://purl.org/dc/terms/"/>
    <ds:schemaRef ds:uri="http://schemas.openxmlformats.org/package/2006/metadata/core-properties"/>
    <ds:schemaRef ds:uri="http://www.w3.org/XML/1998/namespace"/>
    <ds:schemaRef ds:uri="http://purl.org/dc/elements/1.1/"/>
    <ds:schemaRef ds:uri="http://purl.org/dc/dcmitype/"/>
    <ds:schemaRef ds:uri="http://schemas.microsoft.com/office/infopath/2007/PartnerControls"/>
    <ds:schemaRef ds:uri="0dfe17f6-f023-4849-9968-6a251d6721b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4499</TotalTime>
  <Words>1626</Words>
  <Application>Microsoft Office PowerPoint</Application>
  <PresentationFormat>Widescreen</PresentationFormat>
  <Paragraphs>89</Paragraphs>
  <Slides>13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Calibri</vt:lpstr>
      <vt:lpstr>Calibri Light</vt:lpstr>
      <vt:lpstr>Lucida Handwriting</vt:lpstr>
      <vt:lpstr>Papyrus</vt:lpstr>
      <vt:lpstr>Rage Italic</vt:lpstr>
      <vt:lpstr>Segoe UI</vt:lpstr>
      <vt:lpstr>Segoe UI Black</vt:lpstr>
      <vt:lpstr>Segoe UI Semibold</vt:lpstr>
      <vt:lpstr>Wingdings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BeSharpCreative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Feit</dc:creator>
  <cp:lastModifiedBy>Eric Glover</cp:lastModifiedBy>
  <cp:revision>75</cp:revision>
  <cp:lastPrinted>2021-03-06T17:45:14Z</cp:lastPrinted>
  <dcterms:created xsi:type="dcterms:W3CDTF">2009-01-23T02:45:09Z</dcterms:created>
  <dcterms:modified xsi:type="dcterms:W3CDTF">2021-04-24T12:54:54Z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0x010100D6B0B71A0CE1564784853BC6685CA1EE</vt:lpwstr>
  </property>
</Properties>
</file>