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6"/>
  </p:notesMasterIdLst>
  <p:handoutMasterIdLst>
    <p:handoutMasterId r:id="rId37"/>
  </p:handoutMasterIdLst>
  <p:sldIdLst>
    <p:sldId id="284"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FF"/>
    <a:srgbClr val="008000"/>
    <a:srgbClr val="0000FF"/>
    <a:srgbClr val="FFCC00"/>
    <a:srgbClr val="E1C87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83" autoAdjust="0"/>
  </p:normalViewPr>
  <p:slideViewPr>
    <p:cSldViewPr>
      <p:cViewPr varScale="1">
        <p:scale>
          <a:sx n="106" d="100"/>
          <a:sy n="106" d="100"/>
        </p:scale>
        <p:origin x="-16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2B52A-52BB-4800-89C5-A1FD72CA4CC0}" type="doc">
      <dgm:prSet loTypeId="urn:microsoft.com/office/officeart/2005/8/layout/radial6" loCatId="relationship" qsTypeId="urn:microsoft.com/office/officeart/2005/8/quickstyle/3d1" qsCatId="3D" csTypeId="urn:microsoft.com/office/officeart/2005/8/colors/accent1_1" csCatId="accent1" phldr="1"/>
      <dgm:spPr/>
      <dgm:t>
        <a:bodyPr/>
        <a:lstStyle/>
        <a:p>
          <a:endParaRPr lang="en-US"/>
        </a:p>
      </dgm:t>
    </dgm:pt>
    <dgm:pt modelId="{33FBB845-AF83-4E58-B446-070B0EAAE254}">
      <dgm:prSet phldrT="[Text]"/>
      <dgm:spPr/>
      <dgm:t>
        <a:bodyPr/>
        <a:lstStyle/>
        <a:p>
          <a:r>
            <a:rPr lang="en-US" b="1" dirty="0" smtClean="0">
              <a:effectLst>
                <a:outerShdw blurRad="38100" dist="38100" dir="2700000" algn="tl">
                  <a:srgbClr val="000000">
                    <a:alpha val="43137"/>
                  </a:srgbClr>
                </a:outerShdw>
              </a:effectLst>
            </a:rPr>
            <a:t>CHRIST</a:t>
          </a:r>
          <a:endParaRPr lang="en-US" b="1" dirty="0">
            <a:effectLst>
              <a:outerShdw blurRad="38100" dist="38100" dir="2700000" algn="tl">
                <a:srgbClr val="000000">
                  <a:alpha val="43137"/>
                </a:srgbClr>
              </a:outerShdw>
            </a:effectLst>
          </a:endParaRPr>
        </a:p>
      </dgm:t>
    </dgm:pt>
    <dgm:pt modelId="{BAD57888-DF7B-4BAD-BC10-810B1C21CDC0}" type="parTrans" cxnId="{12472E5A-4C04-4D60-B4BF-3A4FB18B1E5A}">
      <dgm:prSet/>
      <dgm:spPr/>
      <dgm:t>
        <a:bodyPr/>
        <a:lstStyle/>
        <a:p>
          <a:endParaRPr lang="en-US"/>
        </a:p>
      </dgm:t>
    </dgm:pt>
    <dgm:pt modelId="{D39AE1E9-3319-434D-AEC6-F0846539B1F0}" type="sibTrans" cxnId="{12472E5A-4C04-4D60-B4BF-3A4FB18B1E5A}">
      <dgm:prSet/>
      <dgm:spPr/>
      <dgm:t>
        <a:bodyPr/>
        <a:lstStyle/>
        <a:p>
          <a:endParaRPr lang="en-US"/>
        </a:p>
      </dgm:t>
    </dgm:pt>
    <dgm:pt modelId="{E908553E-EFA3-43CF-915B-A138CFF4EA95}">
      <dgm:prSet phldrT="[Text]"/>
      <dgm:spPr/>
      <dgm:t>
        <a:bodyPr/>
        <a:lstStyle/>
        <a:p>
          <a:r>
            <a:rPr lang="en-US" b="1" dirty="0" smtClean="0"/>
            <a:t>Created Through </a:t>
          </a:r>
          <a:r>
            <a:rPr lang="en-US" dirty="0" smtClean="0"/>
            <a:t>(v. 16)</a:t>
          </a:r>
          <a:endParaRPr lang="en-US" dirty="0"/>
        </a:p>
      </dgm:t>
    </dgm:pt>
    <dgm:pt modelId="{B7D84355-B6BD-4677-8F0D-FBF6AD9E85E7}" type="parTrans" cxnId="{2B53DAEA-6A19-4F7B-8D05-1C79168B7B19}">
      <dgm:prSet/>
      <dgm:spPr/>
      <dgm:t>
        <a:bodyPr/>
        <a:lstStyle/>
        <a:p>
          <a:endParaRPr lang="en-US"/>
        </a:p>
      </dgm:t>
    </dgm:pt>
    <dgm:pt modelId="{A6937BDD-749C-4E3A-960A-BBB14E9E8110}" type="sibTrans" cxnId="{2B53DAEA-6A19-4F7B-8D05-1C79168B7B19}">
      <dgm:prSet/>
      <dgm:spPr/>
      <dgm:t>
        <a:bodyPr/>
        <a:lstStyle/>
        <a:p>
          <a:endParaRPr lang="en-US"/>
        </a:p>
      </dgm:t>
    </dgm:pt>
    <dgm:pt modelId="{A443B1C6-BEF4-43CE-96B2-B2399BB22EC3}">
      <dgm:prSet phldrT="[Text]"/>
      <dgm:spPr/>
      <dgm:t>
        <a:bodyPr/>
        <a:lstStyle/>
        <a:p>
          <a:r>
            <a:rPr lang="en-US" b="1" dirty="0" smtClean="0"/>
            <a:t>Come After</a:t>
          </a:r>
          <a:br>
            <a:rPr lang="en-US" b="1" dirty="0" smtClean="0"/>
          </a:br>
          <a:r>
            <a:rPr lang="en-US" b="1" dirty="0" smtClean="0"/>
            <a:t>(</a:t>
          </a:r>
          <a:r>
            <a:rPr lang="en-US" dirty="0" smtClean="0"/>
            <a:t>v. 17)</a:t>
          </a:r>
          <a:endParaRPr lang="en-US" dirty="0"/>
        </a:p>
      </dgm:t>
    </dgm:pt>
    <dgm:pt modelId="{031811F0-E099-4ED7-BCF4-6E5FD5459DAE}" type="parTrans" cxnId="{513B049D-917C-410A-80AE-54E90D517F80}">
      <dgm:prSet/>
      <dgm:spPr/>
      <dgm:t>
        <a:bodyPr/>
        <a:lstStyle/>
        <a:p>
          <a:endParaRPr lang="en-US"/>
        </a:p>
      </dgm:t>
    </dgm:pt>
    <dgm:pt modelId="{98C5BD42-7F0B-4340-884C-E8B19B053662}" type="sibTrans" cxnId="{513B049D-917C-410A-80AE-54E90D517F80}">
      <dgm:prSet/>
      <dgm:spPr/>
      <dgm:t>
        <a:bodyPr/>
        <a:lstStyle/>
        <a:p>
          <a:endParaRPr lang="en-US"/>
        </a:p>
      </dgm:t>
    </dgm:pt>
    <dgm:pt modelId="{8FE5F564-D64A-49E1-A70C-D563F0237DA7}">
      <dgm:prSet phldrT="[Text]"/>
      <dgm:spPr/>
      <dgm:t>
        <a:bodyPr/>
        <a:lstStyle/>
        <a:p>
          <a:r>
            <a:rPr lang="en-US" b="1" dirty="0" smtClean="0"/>
            <a:t>Held Together </a:t>
          </a:r>
          <a:br>
            <a:rPr lang="en-US" b="1" dirty="0" smtClean="0"/>
          </a:br>
          <a:r>
            <a:rPr lang="en-US" dirty="0" smtClean="0"/>
            <a:t>(v. 17)</a:t>
          </a:r>
          <a:endParaRPr lang="en-US" dirty="0"/>
        </a:p>
      </dgm:t>
    </dgm:pt>
    <dgm:pt modelId="{5A465513-1E71-4D60-B477-90F3BFCEADB9}" type="parTrans" cxnId="{41D796C4-17B7-4C41-B1FB-65D8E2029E8C}">
      <dgm:prSet/>
      <dgm:spPr/>
      <dgm:t>
        <a:bodyPr/>
        <a:lstStyle/>
        <a:p>
          <a:endParaRPr lang="en-US"/>
        </a:p>
      </dgm:t>
    </dgm:pt>
    <dgm:pt modelId="{35DCCEEB-6FB0-4D06-91BF-2A06D6C0F01F}" type="sibTrans" cxnId="{41D796C4-17B7-4C41-B1FB-65D8E2029E8C}">
      <dgm:prSet/>
      <dgm:spPr/>
      <dgm:t>
        <a:bodyPr/>
        <a:lstStyle/>
        <a:p>
          <a:endParaRPr lang="en-US"/>
        </a:p>
      </dgm:t>
    </dgm:pt>
    <dgm:pt modelId="{489CDA96-FD45-40B8-9D06-E934FA1B4780}">
      <dgm:prSet phldrT="[Text]"/>
      <dgm:spPr/>
      <dgm:t>
        <a:bodyPr/>
        <a:lstStyle/>
        <a:p>
          <a:r>
            <a:rPr lang="en-US" b="1" dirty="0" smtClean="0"/>
            <a:t>Belong to</a:t>
          </a:r>
          <a:br>
            <a:rPr lang="en-US" b="1" dirty="0" smtClean="0"/>
          </a:br>
          <a:r>
            <a:rPr lang="en-US" dirty="0" smtClean="0"/>
            <a:t>(v. 18)</a:t>
          </a:r>
        </a:p>
      </dgm:t>
    </dgm:pt>
    <dgm:pt modelId="{A20AD61F-0CAC-435F-AA14-3040F3FF95E5}" type="parTrans" cxnId="{679CD845-C6D4-4E62-8DAF-1D73740E6D91}">
      <dgm:prSet/>
      <dgm:spPr/>
      <dgm:t>
        <a:bodyPr/>
        <a:lstStyle/>
        <a:p>
          <a:endParaRPr lang="en-US"/>
        </a:p>
      </dgm:t>
    </dgm:pt>
    <dgm:pt modelId="{9ACD248A-657C-4D32-9A08-D3D7C0D55AFD}" type="sibTrans" cxnId="{679CD845-C6D4-4E62-8DAF-1D73740E6D91}">
      <dgm:prSet/>
      <dgm:spPr/>
      <dgm:t>
        <a:bodyPr/>
        <a:lstStyle/>
        <a:p>
          <a:endParaRPr lang="en-US"/>
        </a:p>
      </dgm:t>
    </dgm:pt>
    <dgm:pt modelId="{3A027986-AD62-45D5-B8FB-E25F57B4E5FD}" type="pres">
      <dgm:prSet presAssocID="{9422B52A-52BB-4800-89C5-A1FD72CA4CC0}" presName="Name0" presStyleCnt="0">
        <dgm:presLayoutVars>
          <dgm:chMax val="1"/>
          <dgm:dir/>
          <dgm:animLvl val="ctr"/>
          <dgm:resizeHandles val="exact"/>
        </dgm:presLayoutVars>
      </dgm:prSet>
      <dgm:spPr/>
      <dgm:t>
        <a:bodyPr/>
        <a:lstStyle/>
        <a:p>
          <a:endParaRPr lang="en-US"/>
        </a:p>
      </dgm:t>
    </dgm:pt>
    <dgm:pt modelId="{4FD8F50F-7319-4A3D-955F-535A340F6E8F}" type="pres">
      <dgm:prSet presAssocID="{33FBB845-AF83-4E58-B446-070B0EAAE254}" presName="centerShape" presStyleLbl="node0" presStyleIdx="0" presStyleCnt="1"/>
      <dgm:spPr/>
      <dgm:t>
        <a:bodyPr/>
        <a:lstStyle/>
        <a:p>
          <a:endParaRPr lang="en-US"/>
        </a:p>
      </dgm:t>
    </dgm:pt>
    <dgm:pt modelId="{372EE1B8-B692-46BB-859C-E35C1192D95F}" type="pres">
      <dgm:prSet presAssocID="{E908553E-EFA3-43CF-915B-A138CFF4EA95}" presName="node" presStyleLbl="node1" presStyleIdx="0" presStyleCnt="4">
        <dgm:presLayoutVars>
          <dgm:bulletEnabled val="1"/>
        </dgm:presLayoutVars>
      </dgm:prSet>
      <dgm:spPr/>
      <dgm:t>
        <a:bodyPr/>
        <a:lstStyle/>
        <a:p>
          <a:endParaRPr lang="en-US"/>
        </a:p>
      </dgm:t>
    </dgm:pt>
    <dgm:pt modelId="{FA899666-044E-430B-8B27-39207A6832FC}" type="pres">
      <dgm:prSet presAssocID="{E908553E-EFA3-43CF-915B-A138CFF4EA95}" presName="dummy" presStyleCnt="0"/>
      <dgm:spPr/>
    </dgm:pt>
    <dgm:pt modelId="{5B505D01-D663-4A59-B5DE-8F91005B2689}" type="pres">
      <dgm:prSet presAssocID="{A6937BDD-749C-4E3A-960A-BBB14E9E8110}" presName="sibTrans" presStyleLbl="sibTrans2D1" presStyleIdx="0" presStyleCnt="4"/>
      <dgm:spPr/>
      <dgm:t>
        <a:bodyPr/>
        <a:lstStyle/>
        <a:p>
          <a:endParaRPr lang="en-US"/>
        </a:p>
      </dgm:t>
    </dgm:pt>
    <dgm:pt modelId="{3D5D1FF5-01BC-4431-BB93-23EE7EA4B6EF}" type="pres">
      <dgm:prSet presAssocID="{A443B1C6-BEF4-43CE-96B2-B2399BB22EC3}" presName="node" presStyleLbl="node1" presStyleIdx="1" presStyleCnt="4">
        <dgm:presLayoutVars>
          <dgm:bulletEnabled val="1"/>
        </dgm:presLayoutVars>
      </dgm:prSet>
      <dgm:spPr/>
      <dgm:t>
        <a:bodyPr/>
        <a:lstStyle/>
        <a:p>
          <a:endParaRPr lang="en-US"/>
        </a:p>
      </dgm:t>
    </dgm:pt>
    <dgm:pt modelId="{D719045C-B0A9-42C9-BB7E-FCC5048CBA92}" type="pres">
      <dgm:prSet presAssocID="{A443B1C6-BEF4-43CE-96B2-B2399BB22EC3}" presName="dummy" presStyleCnt="0"/>
      <dgm:spPr/>
    </dgm:pt>
    <dgm:pt modelId="{739F6743-2DFD-41A6-8C7A-E22B6CB143A2}" type="pres">
      <dgm:prSet presAssocID="{98C5BD42-7F0B-4340-884C-E8B19B053662}" presName="sibTrans" presStyleLbl="sibTrans2D1" presStyleIdx="1" presStyleCnt="4"/>
      <dgm:spPr/>
      <dgm:t>
        <a:bodyPr/>
        <a:lstStyle/>
        <a:p>
          <a:endParaRPr lang="en-US"/>
        </a:p>
      </dgm:t>
    </dgm:pt>
    <dgm:pt modelId="{BD73D11F-2232-424E-A1B0-ADDD0188B924}" type="pres">
      <dgm:prSet presAssocID="{8FE5F564-D64A-49E1-A70C-D563F0237DA7}" presName="node" presStyleLbl="node1" presStyleIdx="2" presStyleCnt="4">
        <dgm:presLayoutVars>
          <dgm:bulletEnabled val="1"/>
        </dgm:presLayoutVars>
      </dgm:prSet>
      <dgm:spPr/>
      <dgm:t>
        <a:bodyPr/>
        <a:lstStyle/>
        <a:p>
          <a:endParaRPr lang="en-US"/>
        </a:p>
      </dgm:t>
    </dgm:pt>
    <dgm:pt modelId="{564A9E2A-B59D-4D07-BE45-057355386E9F}" type="pres">
      <dgm:prSet presAssocID="{8FE5F564-D64A-49E1-A70C-D563F0237DA7}" presName="dummy" presStyleCnt="0"/>
      <dgm:spPr/>
    </dgm:pt>
    <dgm:pt modelId="{DBEBC001-4322-4773-AB0D-07A4EC56FB86}" type="pres">
      <dgm:prSet presAssocID="{35DCCEEB-6FB0-4D06-91BF-2A06D6C0F01F}" presName="sibTrans" presStyleLbl="sibTrans2D1" presStyleIdx="2" presStyleCnt="4"/>
      <dgm:spPr/>
      <dgm:t>
        <a:bodyPr/>
        <a:lstStyle/>
        <a:p>
          <a:endParaRPr lang="en-US"/>
        </a:p>
      </dgm:t>
    </dgm:pt>
    <dgm:pt modelId="{37F97CFA-D7DB-4794-A215-8392123E7E32}" type="pres">
      <dgm:prSet presAssocID="{489CDA96-FD45-40B8-9D06-E934FA1B4780}" presName="node" presStyleLbl="node1" presStyleIdx="3" presStyleCnt="4">
        <dgm:presLayoutVars>
          <dgm:bulletEnabled val="1"/>
        </dgm:presLayoutVars>
      </dgm:prSet>
      <dgm:spPr/>
      <dgm:t>
        <a:bodyPr/>
        <a:lstStyle/>
        <a:p>
          <a:endParaRPr lang="en-US"/>
        </a:p>
      </dgm:t>
    </dgm:pt>
    <dgm:pt modelId="{A1F62E81-FF80-40C9-AD73-77E2C48DA8AC}" type="pres">
      <dgm:prSet presAssocID="{489CDA96-FD45-40B8-9D06-E934FA1B4780}" presName="dummy" presStyleCnt="0"/>
      <dgm:spPr/>
    </dgm:pt>
    <dgm:pt modelId="{FC406588-97A0-4A52-B6DB-1E5B1B60F9A3}" type="pres">
      <dgm:prSet presAssocID="{9ACD248A-657C-4D32-9A08-D3D7C0D55AFD}" presName="sibTrans" presStyleLbl="sibTrans2D1" presStyleIdx="3" presStyleCnt="4"/>
      <dgm:spPr/>
      <dgm:t>
        <a:bodyPr/>
        <a:lstStyle/>
        <a:p>
          <a:endParaRPr lang="en-US"/>
        </a:p>
      </dgm:t>
    </dgm:pt>
  </dgm:ptLst>
  <dgm:cxnLst>
    <dgm:cxn modelId="{DDA87847-7EC8-461A-B5F1-1FE7EF6C9E07}" type="presOf" srcId="{9ACD248A-657C-4D32-9A08-D3D7C0D55AFD}" destId="{FC406588-97A0-4A52-B6DB-1E5B1B60F9A3}" srcOrd="0" destOrd="0" presId="urn:microsoft.com/office/officeart/2005/8/layout/radial6"/>
    <dgm:cxn modelId="{679CD845-C6D4-4E62-8DAF-1D73740E6D91}" srcId="{33FBB845-AF83-4E58-B446-070B0EAAE254}" destId="{489CDA96-FD45-40B8-9D06-E934FA1B4780}" srcOrd="3" destOrd="0" parTransId="{A20AD61F-0CAC-435F-AA14-3040F3FF95E5}" sibTransId="{9ACD248A-657C-4D32-9A08-D3D7C0D55AFD}"/>
    <dgm:cxn modelId="{7BF63ACB-055C-4088-80BB-7E2A6FE43FDA}" type="presOf" srcId="{33FBB845-AF83-4E58-B446-070B0EAAE254}" destId="{4FD8F50F-7319-4A3D-955F-535A340F6E8F}" srcOrd="0" destOrd="0" presId="urn:microsoft.com/office/officeart/2005/8/layout/radial6"/>
    <dgm:cxn modelId="{2B53DAEA-6A19-4F7B-8D05-1C79168B7B19}" srcId="{33FBB845-AF83-4E58-B446-070B0EAAE254}" destId="{E908553E-EFA3-43CF-915B-A138CFF4EA95}" srcOrd="0" destOrd="0" parTransId="{B7D84355-B6BD-4677-8F0D-FBF6AD9E85E7}" sibTransId="{A6937BDD-749C-4E3A-960A-BBB14E9E8110}"/>
    <dgm:cxn modelId="{41D796C4-17B7-4C41-B1FB-65D8E2029E8C}" srcId="{33FBB845-AF83-4E58-B446-070B0EAAE254}" destId="{8FE5F564-D64A-49E1-A70C-D563F0237DA7}" srcOrd="2" destOrd="0" parTransId="{5A465513-1E71-4D60-B477-90F3BFCEADB9}" sibTransId="{35DCCEEB-6FB0-4D06-91BF-2A06D6C0F01F}"/>
    <dgm:cxn modelId="{C272DBCD-9ACC-45F4-BF58-C64C86F419A3}" type="presOf" srcId="{A6937BDD-749C-4E3A-960A-BBB14E9E8110}" destId="{5B505D01-D663-4A59-B5DE-8F91005B2689}" srcOrd="0" destOrd="0" presId="urn:microsoft.com/office/officeart/2005/8/layout/radial6"/>
    <dgm:cxn modelId="{3A3726FC-A05C-49C6-9232-641487FEABA2}" type="presOf" srcId="{E908553E-EFA3-43CF-915B-A138CFF4EA95}" destId="{372EE1B8-B692-46BB-859C-E35C1192D95F}" srcOrd="0" destOrd="0" presId="urn:microsoft.com/office/officeart/2005/8/layout/radial6"/>
    <dgm:cxn modelId="{983652D6-560D-49F6-908C-3FAAF1E4F833}" type="presOf" srcId="{9422B52A-52BB-4800-89C5-A1FD72CA4CC0}" destId="{3A027986-AD62-45D5-B8FB-E25F57B4E5FD}" srcOrd="0" destOrd="0" presId="urn:microsoft.com/office/officeart/2005/8/layout/radial6"/>
    <dgm:cxn modelId="{BE07DACA-59AF-49B4-AC32-79EC45EA9C4E}" type="presOf" srcId="{35DCCEEB-6FB0-4D06-91BF-2A06D6C0F01F}" destId="{DBEBC001-4322-4773-AB0D-07A4EC56FB86}" srcOrd="0" destOrd="0" presId="urn:microsoft.com/office/officeart/2005/8/layout/radial6"/>
    <dgm:cxn modelId="{513B049D-917C-410A-80AE-54E90D517F80}" srcId="{33FBB845-AF83-4E58-B446-070B0EAAE254}" destId="{A443B1C6-BEF4-43CE-96B2-B2399BB22EC3}" srcOrd="1" destOrd="0" parTransId="{031811F0-E099-4ED7-BCF4-6E5FD5459DAE}" sibTransId="{98C5BD42-7F0B-4340-884C-E8B19B053662}"/>
    <dgm:cxn modelId="{DEDA1A6D-8FEE-434B-813C-C84FEF892427}" type="presOf" srcId="{A443B1C6-BEF4-43CE-96B2-B2399BB22EC3}" destId="{3D5D1FF5-01BC-4431-BB93-23EE7EA4B6EF}" srcOrd="0" destOrd="0" presId="urn:microsoft.com/office/officeart/2005/8/layout/radial6"/>
    <dgm:cxn modelId="{FBE1BDEB-F4A3-474A-9718-D422CE977C19}" type="presOf" srcId="{98C5BD42-7F0B-4340-884C-E8B19B053662}" destId="{739F6743-2DFD-41A6-8C7A-E22B6CB143A2}" srcOrd="0" destOrd="0" presId="urn:microsoft.com/office/officeart/2005/8/layout/radial6"/>
    <dgm:cxn modelId="{5B64E90D-23F2-4318-9FA8-17460E1E9C4D}" type="presOf" srcId="{8FE5F564-D64A-49E1-A70C-D563F0237DA7}" destId="{BD73D11F-2232-424E-A1B0-ADDD0188B924}" srcOrd="0" destOrd="0" presId="urn:microsoft.com/office/officeart/2005/8/layout/radial6"/>
    <dgm:cxn modelId="{ED9C12AD-ABBC-4314-8773-E90498535EB2}" type="presOf" srcId="{489CDA96-FD45-40B8-9D06-E934FA1B4780}" destId="{37F97CFA-D7DB-4794-A215-8392123E7E32}" srcOrd="0" destOrd="0" presId="urn:microsoft.com/office/officeart/2005/8/layout/radial6"/>
    <dgm:cxn modelId="{12472E5A-4C04-4D60-B4BF-3A4FB18B1E5A}" srcId="{9422B52A-52BB-4800-89C5-A1FD72CA4CC0}" destId="{33FBB845-AF83-4E58-B446-070B0EAAE254}" srcOrd="0" destOrd="0" parTransId="{BAD57888-DF7B-4BAD-BC10-810B1C21CDC0}" sibTransId="{D39AE1E9-3319-434D-AEC6-F0846539B1F0}"/>
    <dgm:cxn modelId="{C7585F92-D8B2-4780-A052-B0226BC488BE}" type="presParOf" srcId="{3A027986-AD62-45D5-B8FB-E25F57B4E5FD}" destId="{4FD8F50F-7319-4A3D-955F-535A340F6E8F}" srcOrd="0" destOrd="0" presId="urn:microsoft.com/office/officeart/2005/8/layout/radial6"/>
    <dgm:cxn modelId="{641105A8-4108-4642-BC7B-0A4327EB4958}" type="presParOf" srcId="{3A027986-AD62-45D5-B8FB-E25F57B4E5FD}" destId="{372EE1B8-B692-46BB-859C-E35C1192D95F}" srcOrd="1" destOrd="0" presId="urn:microsoft.com/office/officeart/2005/8/layout/radial6"/>
    <dgm:cxn modelId="{C3A2A845-E4C8-4EB5-948B-87694C7CFE8F}" type="presParOf" srcId="{3A027986-AD62-45D5-B8FB-E25F57B4E5FD}" destId="{FA899666-044E-430B-8B27-39207A6832FC}" srcOrd="2" destOrd="0" presId="urn:microsoft.com/office/officeart/2005/8/layout/radial6"/>
    <dgm:cxn modelId="{73FF6DB9-EE34-47A7-B403-3E8174B27EDA}" type="presParOf" srcId="{3A027986-AD62-45D5-B8FB-E25F57B4E5FD}" destId="{5B505D01-D663-4A59-B5DE-8F91005B2689}" srcOrd="3" destOrd="0" presId="urn:microsoft.com/office/officeart/2005/8/layout/radial6"/>
    <dgm:cxn modelId="{7D06C14A-A9B5-4AA4-92EB-FD3A2076FE63}" type="presParOf" srcId="{3A027986-AD62-45D5-B8FB-E25F57B4E5FD}" destId="{3D5D1FF5-01BC-4431-BB93-23EE7EA4B6EF}" srcOrd="4" destOrd="0" presId="urn:microsoft.com/office/officeart/2005/8/layout/radial6"/>
    <dgm:cxn modelId="{0EC12025-AD9F-44CE-825F-0FCD6321B5E5}" type="presParOf" srcId="{3A027986-AD62-45D5-B8FB-E25F57B4E5FD}" destId="{D719045C-B0A9-42C9-BB7E-FCC5048CBA92}" srcOrd="5" destOrd="0" presId="urn:microsoft.com/office/officeart/2005/8/layout/radial6"/>
    <dgm:cxn modelId="{F46AE1D0-D093-4992-AF93-32A2FD0CBDD1}" type="presParOf" srcId="{3A027986-AD62-45D5-B8FB-E25F57B4E5FD}" destId="{739F6743-2DFD-41A6-8C7A-E22B6CB143A2}" srcOrd="6" destOrd="0" presId="urn:microsoft.com/office/officeart/2005/8/layout/radial6"/>
    <dgm:cxn modelId="{FC6C1DF3-27AC-48F9-AC36-00FF640205FA}" type="presParOf" srcId="{3A027986-AD62-45D5-B8FB-E25F57B4E5FD}" destId="{BD73D11F-2232-424E-A1B0-ADDD0188B924}" srcOrd="7" destOrd="0" presId="urn:microsoft.com/office/officeart/2005/8/layout/radial6"/>
    <dgm:cxn modelId="{391F6C59-9820-4357-BDC2-1808535A2F3E}" type="presParOf" srcId="{3A027986-AD62-45D5-B8FB-E25F57B4E5FD}" destId="{564A9E2A-B59D-4D07-BE45-057355386E9F}" srcOrd="8" destOrd="0" presId="urn:microsoft.com/office/officeart/2005/8/layout/radial6"/>
    <dgm:cxn modelId="{EAB50722-64B5-4CF2-9C48-B6ED81E843BD}" type="presParOf" srcId="{3A027986-AD62-45D5-B8FB-E25F57B4E5FD}" destId="{DBEBC001-4322-4773-AB0D-07A4EC56FB86}" srcOrd="9" destOrd="0" presId="urn:microsoft.com/office/officeart/2005/8/layout/radial6"/>
    <dgm:cxn modelId="{D3BC838A-5BDB-4E66-8625-0751C77874A0}" type="presParOf" srcId="{3A027986-AD62-45D5-B8FB-E25F57B4E5FD}" destId="{37F97CFA-D7DB-4794-A215-8392123E7E32}" srcOrd="10" destOrd="0" presId="urn:microsoft.com/office/officeart/2005/8/layout/radial6"/>
    <dgm:cxn modelId="{A285C1B9-7CB1-4511-B404-BC473D0070F3}" type="presParOf" srcId="{3A027986-AD62-45D5-B8FB-E25F57B4E5FD}" destId="{A1F62E81-FF80-40C9-AD73-77E2C48DA8AC}" srcOrd="11" destOrd="0" presId="urn:microsoft.com/office/officeart/2005/8/layout/radial6"/>
    <dgm:cxn modelId="{AC75F8E2-1592-46D9-AD32-58ABA6D2718F}" type="presParOf" srcId="{3A027986-AD62-45D5-B8FB-E25F57B4E5FD}" destId="{FC406588-97A0-4A52-B6DB-1E5B1B60F9A3}"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406588-97A0-4A52-B6DB-1E5B1B60F9A3}">
      <dsp:nvSpPr>
        <dsp:cNvPr id="0" name=""/>
        <dsp:cNvSpPr/>
      </dsp:nvSpPr>
      <dsp:spPr>
        <a:xfrm>
          <a:off x="575508" y="495140"/>
          <a:ext cx="3295968" cy="3295968"/>
        </a:xfrm>
        <a:prstGeom prst="blockArc">
          <a:avLst>
            <a:gd name="adj1" fmla="val 10800000"/>
            <a:gd name="adj2" fmla="val 162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BEBC001-4322-4773-AB0D-07A4EC56FB86}">
      <dsp:nvSpPr>
        <dsp:cNvPr id="0" name=""/>
        <dsp:cNvSpPr/>
      </dsp:nvSpPr>
      <dsp:spPr>
        <a:xfrm>
          <a:off x="575508" y="495140"/>
          <a:ext cx="3295968" cy="3295968"/>
        </a:xfrm>
        <a:prstGeom prst="blockArc">
          <a:avLst>
            <a:gd name="adj1" fmla="val 5400000"/>
            <a:gd name="adj2" fmla="val 108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39F6743-2DFD-41A6-8C7A-E22B6CB143A2}">
      <dsp:nvSpPr>
        <dsp:cNvPr id="0" name=""/>
        <dsp:cNvSpPr/>
      </dsp:nvSpPr>
      <dsp:spPr>
        <a:xfrm>
          <a:off x="575508" y="495140"/>
          <a:ext cx="3295968" cy="3295968"/>
        </a:xfrm>
        <a:prstGeom prst="blockArc">
          <a:avLst>
            <a:gd name="adj1" fmla="val 0"/>
            <a:gd name="adj2" fmla="val 54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B505D01-D663-4A59-B5DE-8F91005B2689}">
      <dsp:nvSpPr>
        <dsp:cNvPr id="0" name=""/>
        <dsp:cNvSpPr/>
      </dsp:nvSpPr>
      <dsp:spPr>
        <a:xfrm>
          <a:off x="575508" y="495140"/>
          <a:ext cx="3295968" cy="3295968"/>
        </a:xfrm>
        <a:prstGeom prst="blockArc">
          <a:avLst>
            <a:gd name="adj1" fmla="val 16200000"/>
            <a:gd name="adj2" fmla="val 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D8F50F-7319-4A3D-955F-535A340F6E8F}">
      <dsp:nvSpPr>
        <dsp:cNvPr id="0" name=""/>
        <dsp:cNvSpPr/>
      </dsp:nvSpPr>
      <dsp:spPr>
        <a:xfrm>
          <a:off x="1464595" y="1384227"/>
          <a:ext cx="1517794" cy="151779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effectLst>
                <a:outerShdw blurRad="38100" dist="38100" dir="2700000" algn="tl">
                  <a:srgbClr val="000000">
                    <a:alpha val="43137"/>
                  </a:srgbClr>
                </a:outerShdw>
              </a:effectLst>
            </a:rPr>
            <a:t>CHRIST</a:t>
          </a:r>
          <a:endParaRPr lang="en-US" sz="2600" b="1" kern="1200" dirty="0">
            <a:effectLst>
              <a:outerShdw blurRad="38100" dist="38100" dir="2700000" algn="tl">
                <a:srgbClr val="000000">
                  <a:alpha val="43137"/>
                </a:srgbClr>
              </a:outerShdw>
            </a:effectLst>
          </a:endParaRPr>
        </a:p>
      </dsp:txBody>
      <dsp:txXfrm>
        <a:off x="1464595" y="1384227"/>
        <a:ext cx="1517794" cy="1517794"/>
      </dsp:txXfrm>
    </dsp:sp>
    <dsp:sp modelId="{372EE1B8-B692-46BB-859C-E35C1192D95F}">
      <dsp:nvSpPr>
        <dsp:cNvPr id="0" name=""/>
        <dsp:cNvSpPr/>
      </dsp:nvSpPr>
      <dsp:spPr>
        <a:xfrm>
          <a:off x="1692264" y="2161"/>
          <a:ext cx="1062455" cy="106245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Created Through </a:t>
          </a:r>
          <a:r>
            <a:rPr lang="en-US" sz="1500" kern="1200" dirty="0" smtClean="0"/>
            <a:t>(v. 16)</a:t>
          </a:r>
          <a:endParaRPr lang="en-US" sz="1500" kern="1200" dirty="0"/>
        </a:p>
      </dsp:txBody>
      <dsp:txXfrm>
        <a:off x="1692264" y="2161"/>
        <a:ext cx="1062455" cy="1062455"/>
      </dsp:txXfrm>
    </dsp:sp>
    <dsp:sp modelId="{3D5D1FF5-01BC-4431-BB93-23EE7EA4B6EF}">
      <dsp:nvSpPr>
        <dsp:cNvPr id="0" name=""/>
        <dsp:cNvSpPr/>
      </dsp:nvSpPr>
      <dsp:spPr>
        <a:xfrm>
          <a:off x="3302000" y="1611897"/>
          <a:ext cx="1062455" cy="106245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Come After</a:t>
          </a:r>
          <a:br>
            <a:rPr lang="en-US" sz="1500" b="1" kern="1200" dirty="0" smtClean="0"/>
          </a:br>
          <a:r>
            <a:rPr lang="en-US" sz="1500" b="1" kern="1200" dirty="0" smtClean="0"/>
            <a:t>(</a:t>
          </a:r>
          <a:r>
            <a:rPr lang="en-US" sz="1500" kern="1200" dirty="0" smtClean="0"/>
            <a:t>v. 17)</a:t>
          </a:r>
          <a:endParaRPr lang="en-US" sz="1500" kern="1200" dirty="0"/>
        </a:p>
      </dsp:txBody>
      <dsp:txXfrm>
        <a:off x="3302000" y="1611897"/>
        <a:ext cx="1062455" cy="1062455"/>
      </dsp:txXfrm>
    </dsp:sp>
    <dsp:sp modelId="{BD73D11F-2232-424E-A1B0-ADDD0188B924}">
      <dsp:nvSpPr>
        <dsp:cNvPr id="0" name=""/>
        <dsp:cNvSpPr/>
      </dsp:nvSpPr>
      <dsp:spPr>
        <a:xfrm>
          <a:off x="1692264" y="3221632"/>
          <a:ext cx="1062455" cy="106245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Held Together </a:t>
          </a:r>
          <a:br>
            <a:rPr lang="en-US" sz="1500" b="1" kern="1200" dirty="0" smtClean="0"/>
          </a:br>
          <a:r>
            <a:rPr lang="en-US" sz="1500" kern="1200" dirty="0" smtClean="0"/>
            <a:t>(v. 17)</a:t>
          </a:r>
          <a:endParaRPr lang="en-US" sz="1500" kern="1200" dirty="0"/>
        </a:p>
      </dsp:txBody>
      <dsp:txXfrm>
        <a:off x="1692264" y="3221632"/>
        <a:ext cx="1062455" cy="1062455"/>
      </dsp:txXfrm>
    </dsp:sp>
    <dsp:sp modelId="{37F97CFA-D7DB-4794-A215-8392123E7E32}">
      <dsp:nvSpPr>
        <dsp:cNvPr id="0" name=""/>
        <dsp:cNvSpPr/>
      </dsp:nvSpPr>
      <dsp:spPr>
        <a:xfrm>
          <a:off x="82528" y="1611897"/>
          <a:ext cx="1062455" cy="106245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Belong to</a:t>
          </a:r>
          <a:br>
            <a:rPr lang="en-US" sz="1500" b="1" kern="1200" dirty="0" smtClean="0"/>
          </a:br>
          <a:r>
            <a:rPr lang="en-US" sz="1500" kern="1200" dirty="0" smtClean="0"/>
            <a:t>(v. 18)</a:t>
          </a:r>
        </a:p>
      </dsp:txBody>
      <dsp:txXfrm>
        <a:off x="82528" y="1611897"/>
        <a:ext cx="1062455" cy="106245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47E4B3-A2F7-4ABC-8F88-00CC5E24E951}" type="datetimeFigureOut">
              <a:rPr lang="en-US" smtClean="0"/>
              <a:pPr/>
              <a:t>12/29/2012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1EC283-E95D-432E-89BB-3F443B34DE4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0881D-D4C7-433C-888B-A6E2C2966E58}" type="datetimeFigureOut">
              <a:rPr lang="en-US" smtClean="0"/>
              <a:t>12/29/2012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D7A4B-76B0-4FB1-91E2-39CC1B09629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A36E9B-93B3-4EDB-8991-530CF830EABD}" type="datetimeFigureOut">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4CC5B-9840-40DB-B8DF-6B8D754365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36E9B-93B3-4EDB-8991-530CF830EABD}" type="datetimeFigureOut">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4CC5B-9840-40DB-B8DF-6B8D754365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36E9B-93B3-4EDB-8991-530CF830EABD}" type="datetimeFigureOut">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4CC5B-9840-40DB-B8DF-6B8D754365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36E9B-93B3-4EDB-8991-530CF830EABD}" type="datetimeFigureOut">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4CC5B-9840-40DB-B8DF-6B8D754365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36E9B-93B3-4EDB-8991-530CF830EABD}" type="datetimeFigureOut">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4CC5B-9840-40DB-B8DF-6B8D754365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A36E9B-93B3-4EDB-8991-530CF830EABD}" type="datetimeFigureOut">
              <a:rPr lang="en-US" smtClean="0"/>
              <a:pPr/>
              <a:t>12/29/2012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4CC5B-9840-40DB-B8DF-6B8D754365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A36E9B-93B3-4EDB-8991-530CF830EABD}" type="datetimeFigureOut">
              <a:rPr lang="en-US" smtClean="0"/>
              <a:pPr/>
              <a:t>12/29/2012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4CC5B-9840-40DB-B8DF-6B8D754365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A36E9B-93B3-4EDB-8991-530CF830EABD}" type="datetimeFigureOut">
              <a:rPr lang="en-US" smtClean="0"/>
              <a:pPr/>
              <a:t>12/29/2012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4CC5B-9840-40DB-B8DF-6B8D754365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36E9B-93B3-4EDB-8991-530CF830EABD}" type="datetimeFigureOut">
              <a:rPr lang="en-US" smtClean="0"/>
              <a:pPr/>
              <a:t>12/29/2012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4CC5B-9840-40DB-B8DF-6B8D754365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36E9B-93B3-4EDB-8991-530CF830EABD}" type="datetimeFigureOut">
              <a:rPr lang="en-US" smtClean="0"/>
              <a:pPr/>
              <a:t>12/29/2012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4CC5B-9840-40DB-B8DF-6B8D754365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36E9B-93B3-4EDB-8991-530CF830EABD}" type="datetimeFigureOut">
              <a:rPr lang="en-US" smtClean="0"/>
              <a:pPr/>
              <a:t>12/29/2012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4CC5B-9840-40DB-B8DF-6B8D754365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C87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36E9B-93B3-4EDB-8991-530CF830EABD}" type="datetimeFigureOut">
              <a:rPr lang="en-US" smtClean="0"/>
              <a:pPr/>
              <a:t>12/29/2012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4CC5B-9840-40DB-B8DF-6B8D754365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1470025"/>
          </a:xfrm>
        </p:spPr>
        <p:txBody>
          <a:bodyPr>
            <a:normAutofit/>
          </a:bodyPr>
          <a:lstStyle/>
          <a:p>
            <a:r>
              <a:rPr lang="en-US" sz="7200" b="1" dirty="0" smtClean="0">
                <a:effectLst>
                  <a:outerShdw blurRad="50800" dist="38100" dir="5400000" algn="t" rotWithShape="0">
                    <a:prstClr val="black">
                      <a:alpha val="40000"/>
                    </a:prstClr>
                  </a:outerShdw>
                </a:effectLst>
              </a:rPr>
              <a:t>Center of </a:t>
            </a:r>
            <a:r>
              <a:rPr lang="en-US" sz="7200" b="1" dirty="0" smtClean="0">
                <a:effectLst>
                  <a:outerShdw blurRad="50800" dist="38100" dir="5400000" algn="t" rotWithShape="0">
                    <a:prstClr val="black">
                      <a:alpha val="40000"/>
                    </a:prstClr>
                  </a:outerShdw>
                </a:effectLst>
              </a:rPr>
              <a:t>Everything</a:t>
            </a:r>
            <a:endParaRPr lang="en-US" sz="7200" b="1" dirty="0">
              <a:effectLst>
                <a:outerShdw blurRad="50800" dist="38100" dir="5400000" algn="t" rotWithShape="0">
                  <a:prstClr val="black">
                    <a:alpha val="40000"/>
                  </a:prstClr>
                </a:outerShdw>
              </a:effectLst>
            </a:endParaRPr>
          </a:p>
        </p:txBody>
      </p:sp>
      <p:sp>
        <p:nvSpPr>
          <p:cNvPr id="3" name="Subtitle 2"/>
          <p:cNvSpPr>
            <a:spLocks noGrp="1"/>
          </p:cNvSpPr>
          <p:nvPr>
            <p:ph type="subTitle" idx="1"/>
          </p:nvPr>
        </p:nvSpPr>
        <p:spPr>
          <a:xfrm>
            <a:off x="1371600" y="4800600"/>
            <a:ext cx="6400800" cy="1752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spc="100" dirty="0" smtClean="0">
                <a:ln w="11430"/>
                <a:solidFill>
                  <a:srgbClr val="FF0000"/>
                </a:solidFill>
                <a:effectLst>
                  <a:outerShdw blurRad="50800" dist="38100" dir="2700000" algn="tl" rotWithShape="0">
                    <a:prstClr val="black">
                      <a:alpha val="40000"/>
                    </a:prstClr>
                  </a:outerShdw>
                  <a:reflection blurRad="6350" stA="60000" endA="900" endPos="58000" dir="5400000" sy="-100000" algn="bl" rotWithShape="0"/>
                </a:effectLst>
              </a:rPr>
              <a:t>1:1 – 1:23</a:t>
            </a:r>
          </a:p>
          <a:p>
            <a:endParaRPr lang="en-US" sz="4400" b="1" spc="100" dirty="0">
              <a:ln w="11430"/>
              <a:solidFill>
                <a:srgbClr val="FF0000"/>
              </a:solidFill>
              <a:effectLst>
                <a:outerShdw blurRad="50800" dist="38100" dir="2700000" algn="tl" rotWithShape="0">
                  <a:prstClr val="black">
                    <a:alpha val="40000"/>
                  </a:prstClr>
                </a:outerShdw>
                <a:reflection blurRad="6350" stA="60000" endA="900" endPos="58000" dir="5400000" sy="-100000" algn="bl" rotWithShape="0"/>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303734"/>
          </a:xfrm>
        </p:spPr>
        <p:txBody>
          <a:bodyPr/>
          <a:lstStyle/>
          <a:p>
            <a:r>
              <a:rPr lang="en-US" sz="5600" b="1" dirty="0" smtClean="0">
                <a:effectLst>
                  <a:outerShdw blurRad="38100" dist="38100" dir="2700000" algn="tl">
                    <a:srgbClr val="000000">
                      <a:alpha val="43137"/>
                    </a:srgbClr>
                  </a:outerShdw>
                </a:effectLst>
              </a:rPr>
              <a:t>Paul’s 1</a:t>
            </a:r>
            <a:r>
              <a:rPr lang="en-US" sz="5600" b="1" baseline="30000" dirty="0" smtClean="0">
                <a:effectLst>
                  <a:outerShdw blurRad="38100" dist="38100" dir="2700000" algn="tl">
                    <a:srgbClr val="000000">
                      <a:alpha val="43137"/>
                    </a:srgbClr>
                  </a:outerShdw>
                </a:effectLst>
              </a:rPr>
              <a:t>st</a:t>
            </a:r>
            <a:r>
              <a:rPr lang="en-US" sz="5600" b="1" dirty="0" smtClean="0">
                <a:effectLst>
                  <a:outerShdw blurRad="38100" dist="38100" dir="2700000" algn="tl">
                    <a:srgbClr val="000000">
                      <a:alpha val="43137"/>
                    </a:srgbClr>
                  </a:outerShdw>
                </a:effectLst>
              </a:rPr>
              <a:t> Petition</a:t>
            </a:r>
            <a:endParaRPr lang="en-US" sz="5600" dirty="0"/>
          </a:p>
        </p:txBody>
      </p:sp>
      <p:sp>
        <p:nvSpPr>
          <p:cNvPr id="3" name="Content Placeholder 2"/>
          <p:cNvSpPr>
            <a:spLocks noGrp="1"/>
          </p:cNvSpPr>
          <p:nvPr>
            <p:ph idx="1"/>
          </p:nvPr>
        </p:nvSpPr>
        <p:spPr>
          <a:xfrm>
            <a:off x="446484" y="1500187"/>
            <a:ext cx="8411766" cy="4982766"/>
          </a:xfrm>
        </p:spPr>
        <p:style>
          <a:lnRef idx="2">
            <a:schemeClr val="accent6"/>
          </a:lnRef>
          <a:fillRef idx="1">
            <a:schemeClr val="lt1"/>
          </a:fillRef>
          <a:effectRef idx="0">
            <a:schemeClr val="accent6"/>
          </a:effectRef>
          <a:fontRef idx="minor">
            <a:schemeClr val="dk1"/>
          </a:fontRef>
        </p:style>
        <p:txBody>
          <a:bodyPr anchor="t"/>
          <a:lstStyle/>
          <a:p>
            <a:pPr>
              <a:spcBef>
                <a:spcPts val="0"/>
              </a:spcBef>
            </a:pPr>
            <a:r>
              <a:rPr lang="en-US" sz="3100" b="1" dirty="0" smtClean="0">
                <a:effectLst>
                  <a:outerShdw blurRad="38100" dist="38100" dir="2700000" algn="tl">
                    <a:srgbClr val="000000">
                      <a:alpha val="43137"/>
                    </a:srgbClr>
                  </a:outerShdw>
                </a:effectLst>
              </a:rPr>
              <a:t>What was Paul’s first major request for the Colossian believers?</a:t>
            </a:r>
          </a:p>
          <a:p>
            <a:pPr>
              <a:spcBef>
                <a:spcPts val="0"/>
              </a:spcBef>
            </a:pPr>
            <a:endParaRPr lang="en-US" sz="3100" b="1" dirty="0" smtClean="0">
              <a:effectLst>
                <a:outerShdw blurRad="38100" dist="38100" dir="2700000" algn="tl">
                  <a:srgbClr val="000000">
                    <a:alpha val="43137"/>
                  </a:srgbClr>
                </a:outerShdw>
              </a:effectLst>
            </a:endParaRPr>
          </a:p>
          <a:p>
            <a:pPr lvl="1">
              <a:spcBef>
                <a:spcPts val="0"/>
              </a:spcBef>
            </a:pPr>
            <a:r>
              <a:rPr lang="en-US" sz="3100" b="1" dirty="0" smtClean="0">
                <a:effectLst>
                  <a:outerShdw blurRad="38100" dist="38100" dir="2700000" algn="tl">
                    <a:srgbClr val="000000">
                      <a:alpha val="43137"/>
                    </a:srgbClr>
                  </a:outerShdw>
                </a:effectLst>
              </a:rPr>
              <a:t>That they would be </a:t>
            </a:r>
            <a:r>
              <a:rPr lang="en-US" sz="3100" b="1" u="sng" dirty="0" smtClean="0">
                <a:effectLst>
                  <a:outerShdw blurRad="38100" dist="38100" dir="2700000" algn="tl">
                    <a:srgbClr val="000000">
                      <a:alpha val="43137"/>
                    </a:srgbClr>
                  </a:outerShdw>
                </a:effectLst>
              </a:rPr>
              <a:t>filled</a:t>
            </a:r>
            <a:r>
              <a:rPr lang="en-US" sz="3100" b="1" dirty="0" smtClean="0">
                <a:effectLst>
                  <a:outerShdw blurRad="38100" dist="38100" dir="2700000" algn="tl">
                    <a:srgbClr val="000000">
                      <a:alpha val="43137"/>
                    </a:srgbClr>
                  </a:outerShdw>
                </a:effectLst>
              </a:rPr>
              <a:t> with…</a:t>
            </a:r>
          </a:p>
          <a:p>
            <a:pPr lvl="1">
              <a:spcBef>
                <a:spcPts val="0"/>
              </a:spcBef>
            </a:pPr>
            <a:endParaRPr lang="en-US" sz="3100" b="1" dirty="0" smtClean="0">
              <a:effectLst>
                <a:outerShdw blurRad="38100" dist="38100" dir="2700000" algn="tl">
                  <a:srgbClr val="000000">
                    <a:alpha val="43137"/>
                  </a:srgbClr>
                </a:outerShdw>
              </a:effectLst>
            </a:endParaRPr>
          </a:p>
          <a:p>
            <a:pPr lvl="2">
              <a:spcBef>
                <a:spcPts val="0"/>
              </a:spcBef>
              <a:buSzPct val="100000"/>
            </a:pPr>
            <a:r>
              <a:rPr lang="en-US"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Knowledge of God’s will</a:t>
            </a:r>
          </a:p>
          <a:p>
            <a:pPr lvl="2">
              <a:spcBef>
                <a:spcPts val="0"/>
              </a:spcBef>
              <a:buSzPct val="100000"/>
            </a:pPr>
            <a:r>
              <a:rPr lang="en-US"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Wisdom (information &amp; insight)</a:t>
            </a:r>
          </a:p>
          <a:p>
            <a:pPr lvl="2">
              <a:spcBef>
                <a:spcPts val="0"/>
              </a:spcBef>
              <a:buSzPct val="100000"/>
            </a:pPr>
            <a:r>
              <a:rPr lang="en-US"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Spiritual understanding (application)</a:t>
            </a:r>
          </a:p>
          <a:p>
            <a:pPr lvl="2">
              <a:spcBef>
                <a:spcPts val="0"/>
              </a:spcBef>
              <a:buSzPct val="100000"/>
            </a:pPr>
            <a:endParaRPr lang="en-US" sz="3100" b="1" i="1" dirty="0">
              <a:effectLst>
                <a:outerShdw blurRad="38100" dist="38100" dir="2700000" algn="tl">
                  <a:srgbClr val="000000">
                    <a:alpha val="43137"/>
                  </a:srgbClr>
                </a:outerShdw>
              </a:effectLst>
            </a:endParaRPr>
          </a:p>
          <a:p>
            <a:pPr>
              <a:spcBef>
                <a:spcPts val="0"/>
              </a:spcBef>
            </a:pPr>
            <a:r>
              <a:rPr lang="en-US" sz="3100" b="1" dirty="0" smtClean="0">
                <a:effectLst>
                  <a:outerShdw blurRad="38100" dist="38100" dir="2700000" algn="tl">
                    <a:srgbClr val="000000">
                      <a:alpha val="43137"/>
                    </a:srgbClr>
                  </a:outerShdw>
                </a:effectLst>
              </a:rPr>
              <a:t>Spiritual points to the Holy Spirit</a:t>
            </a: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10</a:t>
            </a:fld>
            <a:endParaRPr lang="en-US" sz="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lide(fromBottom)">
                                      <p:cBhvr>
                                        <p:cTn id="10" dur="500"/>
                                        <p:tgtEl>
                                          <p:spTgt spid="3">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slide(fromBottom)">
                                      <p:cBhvr>
                                        <p:cTn id="13" dur="500"/>
                                        <p:tgtEl>
                                          <p:spTgt spid="3">
                                            <p:txEl>
                                              <p:pRg st="5" end="5"/>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slide(fromBottom)">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slide(fromBottom)">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142875"/>
            <a:ext cx="8197453" cy="1303734"/>
          </a:xfrm>
        </p:spPr>
        <p:txBody>
          <a:bodyPr/>
          <a:lstStyle/>
          <a:p>
            <a:r>
              <a:rPr lang="en-US" sz="5600" b="1" dirty="0" smtClean="0">
                <a:effectLst>
                  <a:outerShdw blurRad="38100" dist="38100" dir="2700000" algn="tl">
                    <a:srgbClr val="000000">
                      <a:alpha val="43137"/>
                    </a:srgbClr>
                  </a:outerShdw>
                </a:effectLst>
              </a:rPr>
              <a:t>Paul’s Objective</a:t>
            </a:r>
            <a:endParaRPr lang="en-US" sz="5600" dirty="0"/>
          </a:p>
        </p:txBody>
      </p:sp>
      <p:sp>
        <p:nvSpPr>
          <p:cNvPr id="3" name="Content Placeholder 2"/>
          <p:cNvSpPr>
            <a:spLocks noGrp="1"/>
          </p:cNvSpPr>
          <p:nvPr>
            <p:ph idx="1"/>
          </p:nvPr>
        </p:nvSpPr>
        <p:spPr>
          <a:xfrm>
            <a:off x="232172" y="1553765"/>
            <a:ext cx="8733234" cy="4929188"/>
          </a:xfrm>
        </p:spPr>
        <p:style>
          <a:lnRef idx="2">
            <a:schemeClr val="accent6"/>
          </a:lnRef>
          <a:fillRef idx="1">
            <a:schemeClr val="lt1"/>
          </a:fillRef>
          <a:effectRef idx="0">
            <a:schemeClr val="accent6"/>
          </a:effectRef>
          <a:fontRef idx="minor">
            <a:schemeClr val="dk1"/>
          </a:fontRef>
        </p:style>
        <p:txBody>
          <a:bodyPr anchor="t"/>
          <a:lstStyle/>
          <a:p>
            <a:pPr>
              <a:spcBef>
                <a:spcPts val="0"/>
              </a:spcBef>
            </a:pPr>
            <a:r>
              <a:rPr lang="en-US" sz="3100" b="1" dirty="0" smtClean="0">
                <a:effectLst>
                  <a:outerShdw blurRad="38100" dist="38100" dir="2700000" algn="tl">
                    <a:srgbClr val="000000">
                      <a:alpha val="43137"/>
                    </a:srgbClr>
                  </a:outerShdw>
                </a:effectLst>
              </a:rPr>
              <a:t>Why did Paul pray for these things for the Colossian believers?</a:t>
            </a:r>
          </a:p>
          <a:p>
            <a:pPr>
              <a:spcBef>
                <a:spcPts val="0"/>
              </a:spcBef>
            </a:pPr>
            <a:endParaRPr lang="en-US" sz="3100" b="1" dirty="0" smtClean="0">
              <a:effectLst>
                <a:outerShdw blurRad="38100" dist="38100" dir="2700000" algn="tl">
                  <a:srgbClr val="000000">
                    <a:alpha val="43137"/>
                  </a:srgbClr>
                </a:outerShdw>
              </a:effectLst>
            </a:endParaRPr>
          </a:p>
          <a:p>
            <a:pPr lvl="1">
              <a:spcBef>
                <a:spcPts val="0"/>
              </a:spcBef>
            </a:pPr>
            <a:r>
              <a:rPr lang="en-US" sz="3100" b="1" dirty="0" smtClean="0">
                <a:effectLst>
                  <a:outerShdw blurRad="38100" dist="38100" dir="2700000" algn="tl">
                    <a:srgbClr val="000000">
                      <a:alpha val="43137"/>
                    </a:srgbClr>
                  </a:outerShdw>
                </a:effectLst>
              </a:rPr>
              <a:t>So that they would…</a:t>
            </a:r>
          </a:p>
          <a:p>
            <a:pPr lvl="1">
              <a:spcBef>
                <a:spcPts val="0"/>
              </a:spcBef>
            </a:pPr>
            <a:endParaRPr lang="en-US" sz="3100" b="1" dirty="0" smtClean="0">
              <a:effectLst>
                <a:outerShdw blurRad="38100" dist="38100" dir="2700000" algn="tl">
                  <a:srgbClr val="000000">
                    <a:alpha val="43137"/>
                  </a:srgbClr>
                </a:outerShdw>
              </a:effectLst>
            </a:endParaRPr>
          </a:p>
          <a:p>
            <a:pPr lvl="2">
              <a:spcBef>
                <a:spcPts val="0"/>
              </a:spcBef>
            </a:pPr>
            <a:r>
              <a:rPr lang="en-US"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Walk worthy of the Lord</a:t>
            </a:r>
          </a:p>
          <a:p>
            <a:pPr lvl="2">
              <a:spcBef>
                <a:spcPts val="0"/>
              </a:spcBef>
            </a:pPr>
            <a:r>
              <a:rPr lang="en-US"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 fully pleasing to Him</a:t>
            </a:r>
          </a:p>
          <a:p>
            <a:pPr lvl="2">
              <a:spcBef>
                <a:spcPts val="0"/>
              </a:spcBef>
            </a:pPr>
            <a:r>
              <a:rPr lang="en-US"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Bearing fruit in good works</a:t>
            </a:r>
          </a:p>
          <a:p>
            <a:pPr lvl="2">
              <a:spcBef>
                <a:spcPts val="0"/>
              </a:spcBef>
            </a:pPr>
            <a:r>
              <a:rPr lang="en-US" sz="2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Growing in the knowledge of God</a:t>
            </a: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11</a:t>
            </a:fld>
            <a:endParaRPr lang="en-US" sz="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lide(fromBottom)">
                                      <p:cBhvr>
                                        <p:cTn id="10" dur="500"/>
                                        <p:tgtEl>
                                          <p:spTgt spid="3">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slide(fromBottom)">
                                      <p:cBhvr>
                                        <p:cTn id="13" dur="500"/>
                                        <p:tgtEl>
                                          <p:spTgt spid="3">
                                            <p:txEl>
                                              <p:pRg st="5" end="5"/>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slide(fromBottom)">
                                      <p:cBhvr>
                                        <p:cTn id="16" dur="500"/>
                                        <p:tgtEl>
                                          <p:spTgt spid="3">
                                            <p:txEl>
                                              <p:pRg st="6" end="6"/>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slide(fromBottom)">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37" y="142875"/>
            <a:ext cx="7072313" cy="1678781"/>
          </a:xfrm>
        </p:spPr>
        <p:txBody>
          <a:bodyPr/>
          <a:lstStyle/>
          <a:p>
            <a:r>
              <a:rPr lang="en-US" sz="4600" b="1" dirty="0" smtClean="0">
                <a:effectLst>
                  <a:outerShdw blurRad="38100" dist="38100" dir="2700000" algn="tl">
                    <a:srgbClr val="000000">
                      <a:alpha val="43137"/>
                    </a:srgbClr>
                  </a:outerShdw>
                </a:effectLst>
              </a:rPr>
              <a:t>Praying with Poignancy</a:t>
            </a:r>
            <a:endParaRPr lang="en-US" sz="4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7219" y="1821656"/>
            <a:ext cx="7929563" cy="3359944"/>
          </a:xfrm>
        </p:spPr>
        <p:style>
          <a:lnRef idx="2">
            <a:schemeClr val="accent6"/>
          </a:lnRef>
          <a:fillRef idx="1">
            <a:schemeClr val="lt1"/>
          </a:fillRef>
          <a:effectRef idx="0">
            <a:schemeClr val="accent6"/>
          </a:effectRef>
          <a:fontRef idx="minor">
            <a:schemeClr val="dk1"/>
          </a:fontRef>
        </p:style>
        <p:txBody>
          <a:bodyPr anchor="t"/>
          <a:lstStyle/>
          <a:p>
            <a:pPr>
              <a:lnSpc>
                <a:spcPts val="4219"/>
              </a:lnSpc>
              <a:spcBef>
                <a:spcPts val="0"/>
              </a:spcBef>
            </a:pPr>
            <a:r>
              <a:rPr lang="en-US" sz="2800" b="1" dirty="0" smtClean="0">
                <a:effectLst>
                  <a:outerShdw blurRad="38100" dist="38100" dir="2700000" algn="tl">
                    <a:srgbClr val="000000">
                      <a:alpha val="43137"/>
                    </a:srgbClr>
                  </a:outerShdw>
                </a:effectLst>
              </a:rPr>
              <a:t>How do parent’s pray for their children away in college or serving in the military?</a:t>
            </a:r>
          </a:p>
          <a:p>
            <a:pPr>
              <a:lnSpc>
                <a:spcPts val="4219"/>
              </a:lnSpc>
              <a:spcBef>
                <a:spcPts val="0"/>
              </a:spcBef>
            </a:pPr>
            <a:endParaRPr lang="en-US" sz="2800" b="1" dirty="0">
              <a:effectLst>
                <a:outerShdw blurRad="38100" dist="38100" dir="2700000" algn="tl">
                  <a:srgbClr val="000000">
                    <a:alpha val="43137"/>
                  </a:srgbClr>
                </a:outerShdw>
              </a:effectLst>
            </a:endParaRPr>
          </a:p>
          <a:p>
            <a:pPr>
              <a:lnSpc>
                <a:spcPts val="4219"/>
              </a:lnSpc>
              <a:spcBef>
                <a:spcPts val="0"/>
              </a:spcBef>
            </a:pPr>
            <a:r>
              <a:rPr lang="en-US" sz="2800" b="1" dirty="0" smtClean="0">
                <a:effectLst>
                  <a:outerShdw blurRad="38100" dist="38100" dir="2700000" algn="tl">
                    <a:srgbClr val="000000">
                      <a:alpha val="43137"/>
                    </a:srgbClr>
                  </a:outerShdw>
                </a:effectLst>
              </a:rPr>
              <a:t>When you know you won’t be able to see someone for whom you are praying, how does it change the way you pray for them?</a:t>
            </a:r>
            <a:endParaRPr lang="en-US" sz="2800" b="1" dirty="0">
              <a:effectLst>
                <a:outerShdw blurRad="38100" dist="38100" dir="2700000" algn="tl">
                  <a:srgbClr val="000000">
                    <a:alpha val="43137"/>
                  </a:srgbClr>
                </a:outerShdw>
              </a:effectLst>
            </a:endParaRPr>
          </a:p>
        </p:txBody>
      </p:sp>
      <p:pic>
        <p:nvPicPr>
          <p:cNvPr id="23554" name="Picture 2" descr="https://encrypted-tbn1.google.com/images?q=tbn:ANd9GcToeeq4dZzEDhYUb7YCzznrIbyO-hFJ0TZRqoSqCH56Hg89Nz4C"/>
          <p:cNvPicPr>
            <a:picLocks noChangeAspect="1" noChangeArrowheads="1"/>
          </p:cNvPicPr>
          <p:nvPr/>
        </p:nvPicPr>
        <p:blipFill>
          <a:blip r:embed="rId2" cstate="print"/>
          <a:srcRect/>
          <a:stretch>
            <a:fillRect/>
          </a:stretch>
        </p:blipFill>
        <p:spPr bwMode="auto">
          <a:xfrm>
            <a:off x="7291090" y="5351116"/>
            <a:ext cx="1674316" cy="1346150"/>
          </a:xfrm>
          <a:prstGeom prst="rect">
            <a:avLst/>
          </a:prstGeom>
          <a:noFill/>
        </p:spPr>
      </p:pic>
      <p:pic>
        <p:nvPicPr>
          <p:cNvPr id="23556" name="Picture 4" descr="https://encrypted-tbn0.google.com/images?q=tbn:ANd9GcRM_xkdgdEtUTklrlIp339os8e194eRhGIrjJ7ZIsKKNguRvAIN"/>
          <p:cNvPicPr>
            <a:picLocks noChangeAspect="1" noChangeArrowheads="1"/>
          </p:cNvPicPr>
          <p:nvPr/>
        </p:nvPicPr>
        <p:blipFill>
          <a:blip r:embed="rId3" cstate="print"/>
          <a:srcRect/>
          <a:stretch>
            <a:fillRect/>
          </a:stretch>
        </p:blipFill>
        <p:spPr bwMode="auto">
          <a:xfrm>
            <a:off x="285750" y="5357812"/>
            <a:ext cx="1821656" cy="1238995"/>
          </a:xfrm>
          <a:prstGeom prst="rect">
            <a:avLst/>
          </a:prstGeom>
          <a:noFill/>
        </p:spPr>
      </p:pic>
      <p:pic>
        <p:nvPicPr>
          <p:cNvPr id="23558" name="Picture 6" descr="https://encrypted-tbn1.google.com/images?q=tbn:ANd9GcRBPGN-O3DtBgg2z5FkskHfAog-8p01_oSAbL6e-EeyOdiJlXrnlg"/>
          <p:cNvPicPr>
            <a:picLocks noChangeAspect="1" noChangeArrowheads="1"/>
          </p:cNvPicPr>
          <p:nvPr/>
        </p:nvPicPr>
        <p:blipFill>
          <a:blip r:embed="rId4" cstate="print"/>
          <a:srcRect/>
          <a:stretch>
            <a:fillRect/>
          </a:stretch>
        </p:blipFill>
        <p:spPr bwMode="auto">
          <a:xfrm>
            <a:off x="392906" y="267891"/>
            <a:ext cx="1339452" cy="1339453"/>
          </a:xfrm>
          <a:prstGeom prst="rect">
            <a:avLst/>
          </a:prstGeom>
          <a:noFill/>
        </p:spPr>
      </p:pic>
      <p:sp>
        <p:nvSpPr>
          <p:cNvPr id="7"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12</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303734"/>
          </a:xfrm>
        </p:spPr>
        <p:txBody>
          <a:bodyPr/>
          <a:lstStyle/>
          <a:p>
            <a:r>
              <a:rPr lang="en-US" sz="5600" b="1" dirty="0" smtClean="0">
                <a:effectLst>
                  <a:outerShdw blurRad="38100" dist="38100" dir="2700000" algn="tl">
                    <a:srgbClr val="000000">
                      <a:alpha val="43137"/>
                    </a:srgbClr>
                  </a:outerShdw>
                </a:effectLst>
              </a:rPr>
              <a:t>Paul’s 2</a:t>
            </a:r>
            <a:r>
              <a:rPr lang="en-US" sz="5600" b="1" baseline="30000" dirty="0" smtClean="0">
                <a:effectLst>
                  <a:outerShdw blurRad="38100" dist="38100" dir="2700000" algn="tl">
                    <a:srgbClr val="000000">
                      <a:alpha val="43137"/>
                    </a:srgbClr>
                  </a:outerShdw>
                </a:effectLst>
              </a:rPr>
              <a:t>nd</a:t>
            </a:r>
            <a:r>
              <a:rPr lang="en-US" sz="5600" b="1" dirty="0" smtClean="0">
                <a:effectLst>
                  <a:outerShdw blurRad="38100" dist="38100" dir="2700000" algn="tl">
                    <a:srgbClr val="000000">
                      <a:alpha val="43137"/>
                    </a:srgbClr>
                  </a:outerShdw>
                </a:effectLst>
              </a:rPr>
              <a:t> Petition</a:t>
            </a:r>
            <a:endParaRPr lang="en-US" sz="5600" dirty="0"/>
          </a:p>
        </p:txBody>
      </p:sp>
      <p:sp>
        <p:nvSpPr>
          <p:cNvPr id="3" name="Content Placeholder 2"/>
          <p:cNvSpPr>
            <a:spLocks noGrp="1"/>
          </p:cNvSpPr>
          <p:nvPr>
            <p:ph idx="1"/>
          </p:nvPr>
        </p:nvSpPr>
        <p:spPr>
          <a:xfrm>
            <a:off x="446484" y="1393031"/>
            <a:ext cx="8411766" cy="4474369"/>
          </a:xfrm>
        </p:spPr>
        <p:style>
          <a:lnRef idx="2">
            <a:schemeClr val="accent6"/>
          </a:lnRef>
          <a:fillRef idx="1">
            <a:schemeClr val="lt1"/>
          </a:fillRef>
          <a:effectRef idx="0">
            <a:schemeClr val="accent6"/>
          </a:effectRef>
          <a:fontRef idx="minor">
            <a:schemeClr val="dk1"/>
          </a:fontRef>
        </p:style>
        <p:txBody>
          <a:bodyPr anchor="t"/>
          <a:lstStyle/>
          <a:p>
            <a:pPr>
              <a:spcBef>
                <a:spcPts val="0"/>
              </a:spcBef>
            </a:pPr>
            <a:r>
              <a:rPr lang="en-US" sz="3100" b="1" dirty="0" smtClean="0">
                <a:effectLst>
                  <a:outerShdw blurRad="38100" dist="38100" dir="2700000" algn="tl">
                    <a:srgbClr val="000000">
                      <a:alpha val="43137"/>
                    </a:srgbClr>
                  </a:outerShdw>
                </a:effectLst>
              </a:rPr>
              <a:t>What was Paul’s second major request for the Colossian believer’s (v. 11)?</a:t>
            </a:r>
          </a:p>
          <a:p>
            <a:pPr>
              <a:spcBef>
                <a:spcPts val="0"/>
              </a:spcBef>
            </a:pPr>
            <a:endParaRPr lang="en-US" sz="3100" b="1" dirty="0">
              <a:effectLst>
                <a:outerShdw blurRad="38100" dist="38100" dir="2700000" algn="tl">
                  <a:srgbClr val="000000">
                    <a:alpha val="43137"/>
                  </a:srgbClr>
                </a:outerShdw>
              </a:effectLst>
            </a:endParaRPr>
          </a:p>
          <a:p>
            <a:pPr>
              <a:spcBef>
                <a:spcPts val="0"/>
              </a:spcBef>
            </a:pPr>
            <a:r>
              <a:rPr lang="en-US" sz="3100" b="1" dirty="0" smtClean="0">
                <a:effectLst>
                  <a:outerShdw blurRad="38100" dist="38100" dir="2700000" algn="tl">
                    <a:srgbClr val="000000">
                      <a:alpha val="43137"/>
                    </a:srgbClr>
                  </a:outerShdw>
                </a:effectLst>
              </a:rPr>
              <a:t>Why did Paul pray for the Colossians to be strengthened with God’s power?</a:t>
            </a:r>
          </a:p>
          <a:p>
            <a:pPr lvl="1">
              <a:spcBef>
                <a:spcPts val="0"/>
              </a:spcBef>
            </a:pPr>
            <a:endParaRPr lang="en-US" sz="3100" b="1" dirty="0" smtClean="0">
              <a:effectLst>
                <a:outerShdw blurRad="38100" dist="38100" dir="2700000" algn="tl">
                  <a:srgbClr val="000000">
                    <a:alpha val="43137"/>
                  </a:srgbClr>
                </a:outerShdw>
              </a:effectLst>
            </a:endParaRPr>
          </a:p>
          <a:p>
            <a:pPr>
              <a:spcBef>
                <a:spcPts val="0"/>
              </a:spcBef>
            </a:pPr>
            <a:r>
              <a:rPr lang="en-US" sz="3100" b="1" dirty="0" smtClean="0">
                <a:effectLst>
                  <a:outerShdw blurRad="38100" dist="38100" dir="2700000" algn="tl">
                    <a:srgbClr val="000000">
                      <a:alpha val="43137"/>
                    </a:srgbClr>
                  </a:outerShdw>
                </a:effectLst>
              </a:rPr>
              <a:t>What will believers do when they choose to respond to life with unconditional endurance, patience, joy, and thankfulness?</a:t>
            </a:r>
          </a:p>
        </p:txBody>
      </p:sp>
      <p:pic>
        <p:nvPicPr>
          <p:cNvPr id="20482" name="Picture 2" descr="https://encrypted-tbn0.google.com/images?q=tbn:ANd9GcRth9xxJW5H1EagtIOlSf8Quq1wEONvAVxDSbJ6T1D7puYDhBI0bg"/>
          <p:cNvPicPr>
            <a:picLocks noChangeAspect="1" noChangeArrowheads="1"/>
          </p:cNvPicPr>
          <p:nvPr/>
        </p:nvPicPr>
        <p:blipFill>
          <a:blip r:embed="rId2" cstate="print"/>
          <a:srcRect/>
          <a:stretch>
            <a:fillRect/>
          </a:stretch>
        </p:blipFill>
        <p:spPr bwMode="auto">
          <a:xfrm>
            <a:off x="7197329" y="5424785"/>
            <a:ext cx="1774775" cy="1272481"/>
          </a:xfrm>
          <a:prstGeom prst="rect">
            <a:avLst/>
          </a:prstGeom>
          <a:noFill/>
        </p:spPr>
      </p:pic>
      <p:sp>
        <p:nvSpPr>
          <p:cNvPr id="5"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13</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375047"/>
            <a:ext cx="7358063" cy="1678781"/>
          </a:xfrm>
        </p:spPr>
        <p:txBody>
          <a:bodyPr/>
          <a:lstStyle/>
          <a:p>
            <a:pPr algn="l"/>
            <a:r>
              <a:rPr lang="en-US" sz="5600" b="1" dirty="0" smtClean="0">
                <a:effectLst>
                  <a:outerShdw blurRad="38100" dist="38100" dir="2700000" algn="tl">
                    <a:srgbClr val="000000">
                      <a:alpha val="43137"/>
                    </a:srgbClr>
                  </a:outerShdw>
                </a:effectLst>
              </a:rPr>
              <a:t>Staying Centered</a:t>
            </a:r>
            <a:endParaRPr lang="en-US" sz="5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2906" y="2196703"/>
            <a:ext cx="8465344" cy="2375297"/>
          </a:xfrm>
        </p:spPr>
        <p:style>
          <a:lnRef idx="2">
            <a:schemeClr val="accent6"/>
          </a:lnRef>
          <a:fillRef idx="1">
            <a:schemeClr val="lt1"/>
          </a:fillRef>
          <a:effectRef idx="0">
            <a:schemeClr val="accent6"/>
          </a:effectRef>
          <a:fontRef idx="minor">
            <a:schemeClr val="dk1"/>
          </a:fontRef>
        </p:style>
        <p:txBody>
          <a:bodyPr anchor="t"/>
          <a:lstStyle/>
          <a:p>
            <a:pPr>
              <a:spcBef>
                <a:spcPts val="0"/>
              </a:spcBef>
            </a:pPr>
            <a:r>
              <a:rPr lang="en-US" sz="2800" b="1" dirty="0" smtClean="0">
                <a:effectLst>
                  <a:outerShdw blurRad="38100" dist="38100" dir="2700000" algn="tl">
                    <a:srgbClr val="000000">
                      <a:alpha val="43137"/>
                    </a:srgbClr>
                  </a:outerShdw>
                </a:effectLst>
              </a:rPr>
              <a:t>Beliefs are the force that keeps us orbiting around the Center rather than flying off into destruction!  </a:t>
            </a:r>
          </a:p>
          <a:p>
            <a:pPr>
              <a:spcBef>
                <a:spcPts val="0"/>
              </a:spcBef>
            </a:pPr>
            <a:endParaRPr lang="en-US" sz="2800" b="1" dirty="0">
              <a:effectLst>
                <a:outerShdw blurRad="38100" dist="38100" dir="2700000" algn="tl">
                  <a:srgbClr val="000000">
                    <a:alpha val="43137"/>
                  </a:srgbClr>
                </a:outerShdw>
              </a:effectLst>
            </a:endParaRPr>
          </a:p>
          <a:p>
            <a:pPr>
              <a:spcBef>
                <a:spcPts val="0"/>
              </a:spcBef>
            </a:pPr>
            <a:r>
              <a:rPr lang="en-US" sz="2800" b="1" dirty="0" smtClean="0">
                <a:effectLst>
                  <a:outerShdw blurRad="38100" dist="38100" dir="2700000" algn="tl">
                    <a:srgbClr val="000000">
                      <a:alpha val="43137"/>
                    </a:srgbClr>
                  </a:outerShdw>
                </a:effectLst>
              </a:rPr>
              <a:t>When the belief system deteriorates, so does the lifestyle and the life.</a:t>
            </a:r>
          </a:p>
        </p:txBody>
      </p:sp>
      <p:sp>
        <p:nvSpPr>
          <p:cNvPr id="6" name="TextBox 5"/>
          <p:cNvSpPr txBox="1"/>
          <p:nvPr/>
        </p:nvSpPr>
        <p:spPr>
          <a:xfrm>
            <a:off x="714375" y="5338098"/>
            <a:ext cx="7875984" cy="930543"/>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lIns="64291" tIns="32146" rIns="64291" bIns="32146" rtlCol="0">
            <a:spAutoFit/>
          </a:bodyPr>
          <a:lstStyle/>
          <a:p>
            <a:r>
              <a:rPr lang="en-US" sz="2800" b="1" dirty="0" smtClean="0"/>
              <a:t>But it can’t be just any set of beliefs. </a:t>
            </a:r>
            <a:br>
              <a:rPr lang="en-US" sz="2800" b="1" dirty="0" smtClean="0"/>
            </a:br>
            <a:r>
              <a:rPr lang="en-US" sz="2800" b="1" dirty="0" smtClean="0"/>
              <a:t>We must correctly believe who Christ is.</a:t>
            </a:r>
          </a:p>
        </p:txBody>
      </p:sp>
      <p:pic>
        <p:nvPicPr>
          <p:cNvPr id="22532" name="Picture 4" descr="https://encrypted-tbn0.google.com/images?q=tbn:ANd9GcTmRr1krUStsMsCedZDGgnOlfu9unBggD7WiwpLjqJIn8Cz5gJWsQ"/>
          <p:cNvPicPr>
            <a:picLocks noChangeAspect="1" noChangeArrowheads="1"/>
          </p:cNvPicPr>
          <p:nvPr/>
        </p:nvPicPr>
        <p:blipFill>
          <a:blip r:embed="rId2" cstate="print"/>
          <a:srcRect/>
          <a:stretch>
            <a:fillRect/>
          </a:stretch>
        </p:blipFill>
        <p:spPr bwMode="auto">
          <a:xfrm>
            <a:off x="7090172" y="214313"/>
            <a:ext cx="1859768" cy="1393031"/>
          </a:xfrm>
          <a:prstGeom prst="rect">
            <a:avLst/>
          </a:prstGeom>
          <a:noFill/>
        </p:spPr>
      </p:pic>
      <p:sp>
        <p:nvSpPr>
          <p:cNvPr id="8"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14</a:t>
            </a:fld>
            <a:endParaRPr lang="en-US" sz="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250156"/>
          </a:xfrm>
        </p:spPr>
        <p:txBody>
          <a:bodyPr/>
          <a:lstStyle/>
          <a:p>
            <a:r>
              <a:rPr lang="en-US" sz="5600" b="1" dirty="0" smtClean="0">
                <a:effectLst>
                  <a:outerShdw blurRad="38100" dist="38100" dir="2700000" algn="tl">
                    <a:srgbClr val="000000">
                      <a:alpha val="43137"/>
                    </a:srgbClr>
                  </a:outerShdw>
                </a:effectLst>
              </a:rPr>
              <a:t>Who Christ Is</a:t>
            </a:r>
            <a:endParaRPr lang="en-US" sz="5600" dirty="0"/>
          </a:p>
        </p:txBody>
      </p:sp>
      <p:sp>
        <p:nvSpPr>
          <p:cNvPr id="3" name="Content Placeholder 2"/>
          <p:cNvSpPr>
            <a:spLocks noGrp="1"/>
          </p:cNvSpPr>
          <p:nvPr>
            <p:ph idx="1"/>
          </p:nvPr>
        </p:nvSpPr>
        <p:spPr>
          <a:xfrm>
            <a:off x="446485" y="1553765"/>
            <a:ext cx="8251031" cy="2942035"/>
          </a:xfrm>
        </p:spPr>
        <p:style>
          <a:lnRef idx="2">
            <a:schemeClr val="accent6"/>
          </a:lnRef>
          <a:fillRef idx="1">
            <a:schemeClr val="lt1"/>
          </a:fillRef>
          <a:effectRef idx="0">
            <a:schemeClr val="accent6"/>
          </a:effectRef>
          <a:fontRef idx="minor">
            <a:schemeClr val="dk1"/>
          </a:fontRef>
        </p:style>
        <p:txBody>
          <a:bodyPr anchor="t"/>
          <a:lstStyle/>
          <a:p>
            <a:pPr>
              <a:lnSpc>
                <a:spcPts val="4219"/>
              </a:lnSpc>
              <a:spcBef>
                <a:spcPts val="0"/>
              </a:spcBef>
            </a:pPr>
            <a:r>
              <a:rPr lang="en-US" sz="3400" b="1" dirty="0" smtClean="0">
                <a:effectLst>
                  <a:outerShdw blurRad="38100" dist="38100" dir="2700000" algn="tl">
                    <a:srgbClr val="000000">
                      <a:alpha val="43137"/>
                    </a:srgbClr>
                  </a:outerShdw>
                </a:effectLst>
              </a:rPr>
              <a:t>Everything in life revolves around how we answer the question – “Who is Jesus?”</a:t>
            </a:r>
          </a:p>
          <a:p>
            <a:pPr>
              <a:lnSpc>
                <a:spcPts val="4219"/>
              </a:lnSpc>
              <a:spcBef>
                <a:spcPts val="0"/>
              </a:spcBef>
            </a:pPr>
            <a:endParaRPr lang="en-US" sz="3400" b="1" dirty="0">
              <a:effectLst>
                <a:outerShdw blurRad="38100" dist="38100" dir="2700000" algn="tl">
                  <a:srgbClr val="000000">
                    <a:alpha val="43137"/>
                  </a:srgbClr>
                </a:outerShdw>
              </a:effectLst>
            </a:endParaRPr>
          </a:p>
          <a:p>
            <a:pPr>
              <a:lnSpc>
                <a:spcPts val="4219"/>
              </a:lnSpc>
              <a:spcBef>
                <a:spcPts val="0"/>
              </a:spcBef>
            </a:pPr>
            <a:r>
              <a:rPr lang="en-US" sz="3400" b="1" dirty="0" smtClean="0">
                <a:effectLst>
                  <a:outerShdw blurRad="38100" dist="38100" dir="2700000" algn="tl">
                    <a:srgbClr val="000000">
                      <a:alpha val="43137"/>
                    </a:srgbClr>
                  </a:outerShdw>
                </a:effectLst>
              </a:rPr>
              <a:t>Let’s see what Paul had to say to the Colossian believers about that.</a:t>
            </a:r>
            <a:endParaRPr lang="en-US" sz="3400" b="1" dirty="0">
              <a:effectLst>
                <a:outerShdw blurRad="38100" dist="38100" dir="2700000" algn="tl">
                  <a:srgbClr val="000000">
                    <a:alpha val="43137"/>
                  </a:srgbClr>
                </a:outerShdw>
              </a:effectLst>
            </a:endParaRP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15</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892969" y="375047"/>
            <a:ext cx="7358063" cy="1232297"/>
          </a:xfrm>
        </p:spPr>
        <p:txBody>
          <a:bodyPr anchor="t"/>
          <a:lstStyle/>
          <a:p>
            <a:r>
              <a:rPr lang="en-US" b="1" dirty="0" smtClean="0">
                <a:effectLst>
                  <a:outerShdw blurRad="38100" dist="38100" dir="2700000" algn="tl">
                    <a:srgbClr val="000000">
                      <a:alpha val="43137"/>
                    </a:srgbClr>
                  </a:outerShdw>
                </a:effectLst>
              </a:rPr>
              <a:t>Colossians 1:15-20</a:t>
            </a:r>
            <a:endParaRPr lang="en-US" b="1" dirty="0">
              <a:effectLst>
                <a:outerShdw blurRad="38100" dist="38100" dir="2700000" algn="tl">
                  <a:srgbClr val="000000">
                    <a:alpha val="43137"/>
                  </a:srgbClr>
                </a:outerShdw>
              </a:effectLst>
            </a:endParaRPr>
          </a:p>
        </p:txBody>
      </p:sp>
      <p:sp>
        <p:nvSpPr>
          <p:cNvPr id="10242" name="Rectangle 2"/>
          <p:cNvSpPr>
            <a:spLocks noGrp="1" noChangeArrowheads="1"/>
          </p:cNvSpPr>
          <p:nvPr>
            <p:ph type="body" idx="1"/>
          </p:nvPr>
        </p:nvSpPr>
        <p:spPr>
          <a:xfrm>
            <a:off x="660797" y="1285875"/>
            <a:ext cx="7929563" cy="5304234"/>
          </a:xfrm>
        </p:spPr>
        <p:style>
          <a:lnRef idx="2">
            <a:schemeClr val="accent6"/>
          </a:lnRef>
          <a:fillRef idx="1">
            <a:schemeClr val="lt1"/>
          </a:fillRef>
          <a:effectRef idx="0">
            <a:schemeClr val="accent6"/>
          </a:effectRef>
          <a:fontRef idx="minor">
            <a:schemeClr val="dk1"/>
          </a:fontRef>
        </p:style>
        <p:txBody>
          <a:bodyPr anchor="t"/>
          <a:lstStyle/>
          <a:p>
            <a:pPr marL="0" indent="0">
              <a:lnSpc>
                <a:spcPct val="150000"/>
              </a:lnSpc>
              <a:spcBef>
                <a:spcPts val="0"/>
              </a:spcBef>
              <a:buNone/>
            </a:pPr>
            <a:r>
              <a:rPr lang="en-US" sz="3100" b="1" baseline="30000" dirty="0">
                <a:effectLst>
                  <a:outerShdw blurRad="38100" dist="38100" dir="2700000" algn="tl">
                    <a:srgbClr val="000000">
                      <a:alpha val="43137"/>
                    </a:srgbClr>
                  </a:outerShdw>
                </a:effectLst>
              </a:rPr>
              <a:t>15</a:t>
            </a:r>
            <a:r>
              <a:rPr lang="en-US" sz="3100" b="1" dirty="0">
                <a:effectLst>
                  <a:outerShdw blurRad="38100" dist="38100" dir="2700000" algn="tl">
                    <a:srgbClr val="000000">
                      <a:alpha val="43137"/>
                    </a:srgbClr>
                  </a:outerShdw>
                </a:effectLst>
              </a:rPr>
              <a:t> He is the image of the invisible God, </a:t>
            </a:r>
            <a:r>
              <a:rPr lang="en-US" sz="3100" b="1" dirty="0" smtClean="0">
                <a:effectLst>
                  <a:outerShdw blurRad="38100" dist="38100" dir="2700000" algn="tl">
                    <a:srgbClr val="000000">
                      <a:alpha val="43137"/>
                    </a:srgbClr>
                  </a:outerShdw>
                </a:effectLst>
              </a:rPr>
              <a:t>the </a:t>
            </a:r>
            <a:r>
              <a:rPr lang="en-US" sz="3100" b="1" dirty="0">
                <a:effectLst>
                  <a:outerShdw blurRad="38100" dist="38100" dir="2700000" algn="tl">
                    <a:srgbClr val="000000">
                      <a:alpha val="43137"/>
                    </a:srgbClr>
                  </a:outerShdw>
                </a:effectLst>
              </a:rPr>
              <a:t>firstborn over all creation; </a:t>
            </a:r>
            <a:r>
              <a:rPr lang="en-US" sz="3100" b="1" baseline="30000" dirty="0" smtClean="0">
                <a:effectLst>
                  <a:outerShdw blurRad="38100" dist="38100" dir="2700000" algn="tl">
                    <a:srgbClr val="000000">
                      <a:alpha val="43137"/>
                    </a:srgbClr>
                  </a:outerShdw>
                </a:effectLst>
              </a:rPr>
              <a:t>16</a:t>
            </a:r>
            <a:r>
              <a:rPr lang="en-US" sz="3100" b="1" dirty="0" smtClean="0">
                <a:effectLst>
                  <a:outerShdw blurRad="38100" dist="38100" dir="2700000" algn="tl">
                    <a:srgbClr val="000000">
                      <a:alpha val="43137"/>
                    </a:srgbClr>
                  </a:outerShdw>
                </a:effectLst>
              </a:rPr>
              <a:t> </a:t>
            </a:r>
            <a:r>
              <a:rPr lang="en-US" sz="3100" b="1" dirty="0">
                <a:effectLst>
                  <a:outerShdw blurRad="38100" dist="38100" dir="2700000" algn="tl">
                    <a:srgbClr val="000000">
                      <a:alpha val="43137"/>
                    </a:srgbClr>
                  </a:outerShdw>
                </a:effectLst>
              </a:rPr>
              <a:t>because by Him everything was created, </a:t>
            </a:r>
            <a:r>
              <a:rPr lang="en-US" sz="3100" b="1" dirty="0" smtClean="0">
                <a:effectLst>
                  <a:outerShdw blurRad="38100" dist="38100" dir="2700000" algn="tl">
                    <a:srgbClr val="000000">
                      <a:alpha val="43137"/>
                    </a:srgbClr>
                  </a:outerShdw>
                </a:effectLst>
              </a:rPr>
              <a:t>in </a:t>
            </a:r>
            <a:r>
              <a:rPr lang="en-US" sz="3100" b="1" dirty="0">
                <a:effectLst>
                  <a:outerShdw blurRad="38100" dist="38100" dir="2700000" algn="tl">
                    <a:srgbClr val="000000">
                      <a:alpha val="43137"/>
                    </a:srgbClr>
                  </a:outerShdw>
                </a:effectLst>
              </a:rPr>
              <a:t>heaven and on earth, the visible and the invisible</a:t>
            </a:r>
            <a:r>
              <a:rPr lang="en-US" sz="3100" b="1" dirty="0" smtClean="0">
                <a:effectLst>
                  <a:outerShdw blurRad="38100" dist="38100" dir="2700000" algn="tl">
                    <a:srgbClr val="000000">
                      <a:alpha val="43137"/>
                    </a:srgbClr>
                  </a:outerShdw>
                </a:effectLst>
              </a:rPr>
              <a:t>, whether </a:t>
            </a:r>
            <a:r>
              <a:rPr lang="en-US" sz="3100" b="1" dirty="0">
                <a:effectLst>
                  <a:outerShdw blurRad="38100" dist="38100" dir="2700000" algn="tl">
                    <a:srgbClr val="000000">
                      <a:alpha val="43137"/>
                    </a:srgbClr>
                  </a:outerShdw>
                </a:effectLst>
              </a:rPr>
              <a:t>thrones or dominions or rulers or </a:t>
            </a:r>
            <a:r>
              <a:rPr lang="en-US" sz="3100" b="1" dirty="0" smtClean="0">
                <a:effectLst>
                  <a:outerShdw blurRad="38100" dist="38100" dir="2700000" algn="tl">
                    <a:srgbClr val="000000">
                      <a:alpha val="43137"/>
                    </a:srgbClr>
                  </a:outerShdw>
                </a:effectLst>
              </a:rPr>
              <a:t>authorities—all </a:t>
            </a:r>
            <a:r>
              <a:rPr lang="en-US" sz="3100" b="1" dirty="0">
                <a:effectLst>
                  <a:outerShdw blurRad="38100" dist="38100" dir="2700000" algn="tl">
                    <a:srgbClr val="000000">
                      <a:alpha val="43137"/>
                    </a:srgbClr>
                  </a:outerShdw>
                </a:effectLst>
              </a:rPr>
              <a:t>things have been created through Him and for Him. </a:t>
            </a: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16</a:t>
            </a:fld>
            <a:endParaRPr lang="en-US" sz="800" dirty="0">
              <a:latin typeface="Arial"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892969" y="321469"/>
            <a:ext cx="7358063" cy="1232297"/>
          </a:xfrm>
        </p:spPr>
        <p:txBody>
          <a:bodyPr anchor="t"/>
          <a:lstStyle/>
          <a:p>
            <a:r>
              <a:rPr lang="en-US" b="1" dirty="0" smtClean="0">
                <a:effectLst>
                  <a:outerShdw blurRad="38100" dist="38100" dir="2700000" algn="tl">
                    <a:srgbClr val="000000">
                      <a:alpha val="43137"/>
                    </a:srgbClr>
                  </a:outerShdw>
                </a:effectLst>
              </a:rPr>
              <a:t>Colossians 1:15-20</a:t>
            </a:r>
            <a:endParaRPr lang="en-US" b="1" dirty="0">
              <a:effectLst>
                <a:outerShdw blurRad="38100" dist="38100" dir="2700000" algn="tl">
                  <a:srgbClr val="000000">
                    <a:alpha val="43137"/>
                  </a:srgbClr>
                </a:outerShdw>
              </a:effectLst>
            </a:endParaRPr>
          </a:p>
        </p:txBody>
      </p:sp>
      <p:sp>
        <p:nvSpPr>
          <p:cNvPr id="10242" name="Rectangle 2"/>
          <p:cNvSpPr>
            <a:spLocks noGrp="1" noChangeArrowheads="1"/>
          </p:cNvSpPr>
          <p:nvPr>
            <p:ph type="body" idx="1"/>
          </p:nvPr>
        </p:nvSpPr>
        <p:spPr>
          <a:xfrm>
            <a:off x="714375" y="1393031"/>
            <a:ext cx="7715250" cy="5197078"/>
          </a:xfrm>
        </p:spPr>
        <p:style>
          <a:lnRef idx="2">
            <a:schemeClr val="accent6"/>
          </a:lnRef>
          <a:fillRef idx="1">
            <a:schemeClr val="lt1"/>
          </a:fillRef>
          <a:effectRef idx="0">
            <a:schemeClr val="accent6"/>
          </a:effectRef>
          <a:fontRef idx="minor">
            <a:schemeClr val="dk1"/>
          </a:fontRef>
        </p:style>
        <p:txBody>
          <a:bodyPr anchor="t"/>
          <a:lstStyle/>
          <a:p>
            <a:pPr marL="0" indent="0">
              <a:lnSpc>
                <a:spcPct val="150000"/>
              </a:lnSpc>
              <a:spcBef>
                <a:spcPts val="0"/>
              </a:spcBef>
              <a:buNone/>
            </a:pPr>
            <a:r>
              <a:rPr lang="en-US" sz="3100" b="1" baseline="30000" dirty="0" smtClean="0">
                <a:effectLst>
                  <a:outerShdw blurRad="38100" dist="38100" dir="2700000" algn="tl">
                    <a:srgbClr val="000000">
                      <a:alpha val="43137"/>
                    </a:srgbClr>
                  </a:outerShdw>
                </a:effectLst>
              </a:rPr>
              <a:t>17</a:t>
            </a:r>
            <a:r>
              <a:rPr lang="en-US" sz="3100" b="1" dirty="0" smtClean="0">
                <a:effectLst>
                  <a:outerShdw blurRad="38100" dist="38100" dir="2700000" algn="tl">
                    <a:srgbClr val="000000">
                      <a:alpha val="43137"/>
                    </a:srgbClr>
                  </a:outerShdw>
                </a:effectLst>
              </a:rPr>
              <a:t> He is before all things, and by Him all things hold together.  </a:t>
            </a:r>
            <a:r>
              <a:rPr lang="en-US" sz="3100" b="1" baseline="30000" dirty="0" smtClean="0">
                <a:effectLst>
                  <a:outerShdw blurRad="38100" dist="38100" dir="2700000" algn="tl">
                    <a:srgbClr val="000000">
                      <a:alpha val="43137"/>
                    </a:srgbClr>
                  </a:outerShdw>
                </a:effectLst>
              </a:rPr>
              <a:t>18</a:t>
            </a:r>
            <a:r>
              <a:rPr lang="en-US" sz="3100" b="1" dirty="0" smtClean="0">
                <a:effectLst>
                  <a:outerShdw blurRad="38100" dist="38100" dir="2700000" algn="tl">
                    <a:srgbClr val="000000">
                      <a:alpha val="43137"/>
                    </a:srgbClr>
                  </a:outerShdw>
                </a:effectLst>
              </a:rPr>
              <a:t> He is also the head of the body, the church; He is the beginning, the firstborn from the dead, so that He might come to have first place in everything.  </a:t>
            </a:r>
            <a:endParaRPr lang="en-US" sz="3100" b="1" dirty="0">
              <a:effectLst>
                <a:outerShdw blurRad="38100" dist="38100" dir="2700000" algn="tl">
                  <a:srgbClr val="000000">
                    <a:alpha val="43137"/>
                  </a:srgbClr>
                </a:outerShdw>
              </a:effectLst>
            </a:endParaRP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17</a:t>
            </a:fld>
            <a:endParaRPr lang="en-US" sz="800" dirty="0">
              <a:latin typeface="Arial" pitchFamily="34"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892969" y="321469"/>
            <a:ext cx="7358063" cy="1232297"/>
          </a:xfrm>
        </p:spPr>
        <p:txBody>
          <a:bodyPr anchor="t"/>
          <a:lstStyle/>
          <a:p>
            <a:r>
              <a:rPr lang="en-US" b="1" dirty="0" smtClean="0">
                <a:effectLst>
                  <a:outerShdw blurRad="38100" dist="38100" dir="2700000" algn="tl">
                    <a:srgbClr val="000000">
                      <a:alpha val="43137"/>
                    </a:srgbClr>
                  </a:outerShdw>
                </a:effectLst>
              </a:rPr>
              <a:t>Colossians 1:15-20</a:t>
            </a:r>
            <a:endParaRPr lang="en-US" b="1" dirty="0">
              <a:effectLst>
                <a:outerShdw blurRad="38100" dist="38100" dir="2700000" algn="tl">
                  <a:srgbClr val="000000">
                    <a:alpha val="43137"/>
                  </a:srgbClr>
                </a:outerShdw>
              </a:effectLst>
            </a:endParaRPr>
          </a:p>
        </p:txBody>
      </p:sp>
      <p:sp>
        <p:nvSpPr>
          <p:cNvPr id="10242" name="Rectangle 2"/>
          <p:cNvSpPr>
            <a:spLocks noGrp="1" noChangeArrowheads="1"/>
          </p:cNvSpPr>
          <p:nvPr>
            <p:ph type="body" idx="1"/>
          </p:nvPr>
        </p:nvSpPr>
        <p:spPr>
          <a:xfrm>
            <a:off x="714375" y="1232297"/>
            <a:ext cx="7768828" cy="5357813"/>
          </a:xfrm>
        </p:spPr>
        <p:style>
          <a:lnRef idx="2">
            <a:schemeClr val="accent6"/>
          </a:lnRef>
          <a:fillRef idx="1">
            <a:schemeClr val="lt1"/>
          </a:fillRef>
          <a:effectRef idx="0">
            <a:schemeClr val="accent6"/>
          </a:effectRef>
          <a:fontRef idx="minor">
            <a:schemeClr val="dk1"/>
          </a:fontRef>
        </p:style>
        <p:txBody>
          <a:bodyPr anchor="t"/>
          <a:lstStyle/>
          <a:p>
            <a:pPr marL="0" indent="0">
              <a:lnSpc>
                <a:spcPct val="150000"/>
              </a:lnSpc>
              <a:spcBef>
                <a:spcPts val="0"/>
              </a:spcBef>
              <a:buNone/>
            </a:pPr>
            <a:r>
              <a:rPr lang="en-US" sz="3100" b="1" baseline="30000" dirty="0" smtClean="0">
                <a:effectLst>
                  <a:outerShdw blurRad="38100" dist="38100" dir="2700000" algn="tl">
                    <a:srgbClr val="000000">
                      <a:alpha val="43137"/>
                    </a:srgbClr>
                  </a:outerShdw>
                </a:effectLst>
              </a:rPr>
              <a:t>19</a:t>
            </a:r>
            <a:r>
              <a:rPr lang="en-US" sz="3100" b="1" dirty="0" smtClean="0">
                <a:effectLst>
                  <a:outerShdw blurRad="38100" dist="38100" dir="2700000" algn="tl">
                    <a:srgbClr val="000000">
                      <a:alpha val="43137"/>
                    </a:srgbClr>
                  </a:outerShdw>
                </a:effectLst>
              </a:rPr>
              <a:t> For God was pleased to have all His fullness dwell in Him, </a:t>
            </a:r>
            <a:r>
              <a:rPr lang="en-US" sz="3100" b="1" baseline="30000" dirty="0" smtClean="0">
                <a:effectLst>
                  <a:outerShdw blurRad="38100" dist="38100" dir="2700000" algn="tl">
                    <a:srgbClr val="000000">
                      <a:alpha val="43137"/>
                    </a:srgbClr>
                  </a:outerShdw>
                </a:effectLst>
              </a:rPr>
              <a:t>20 </a:t>
            </a:r>
            <a:r>
              <a:rPr lang="en-US" sz="3100" b="1" dirty="0" smtClean="0">
                <a:effectLst>
                  <a:outerShdw blurRad="38100" dist="38100" dir="2700000" algn="tl">
                    <a:srgbClr val="000000">
                      <a:alpha val="43137"/>
                    </a:srgbClr>
                  </a:outerShdw>
                </a:effectLst>
              </a:rPr>
              <a:t>and through Him to reconcile everything to Himself by making peace through the blood of His cross—whether things on earth or things in heaven.</a:t>
            </a:r>
            <a:endParaRPr lang="en-US" sz="3100" b="1" dirty="0">
              <a:effectLst>
                <a:outerShdw blurRad="38100" dist="38100" dir="2700000" algn="tl">
                  <a:srgbClr val="000000">
                    <a:alpha val="43137"/>
                  </a:srgbClr>
                </a:outerShdw>
              </a:effectLst>
            </a:endParaRP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18</a:t>
            </a:fld>
            <a:endParaRPr lang="en-US" sz="800" dirty="0">
              <a:latin typeface="Arial" pitchFamily="34"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410891"/>
          </a:xfrm>
        </p:spPr>
        <p:txBody>
          <a:bodyPr/>
          <a:lstStyle/>
          <a:p>
            <a:r>
              <a:rPr lang="en-US" sz="5600" b="1" dirty="0" smtClean="0">
                <a:effectLst>
                  <a:outerShdw blurRad="38100" dist="38100" dir="2700000" algn="tl">
                    <a:srgbClr val="000000">
                      <a:alpha val="43137"/>
                    </a:srgbClr>
                  </a:outerShdw>
                </a:effectLst>
              </a:rPr>
              <a:t>God in 3-D</a:t>
            </a:r>
            <a:endParaRPr lang="en-US" sz="56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857500" y="1714500"/>
            <a:ext cx="5947172" cy="1875234"/>
          </a:xfrm>
        </p:spPr>
        <p:style>
          <a:lnRef idx="2">
            <a:schemeClr val="accent6"/>
          </a:lnRef>
          <a:fillRef idx="1">
            <a:schemeClr val="lt1"/>
          </a:fillRef>
          <a:effectRef idx="0">
            <a:schemeClr val="accent6"/>
          </a:effectRef>
          <a:fontRef idx="minor">
            <a:schemeClr val="dk1"/>
          </a:fontRef>
        </p:style>
        <p:txBody>
          <a:bodyPr anchor="t"/>
          <a:lstStyle/>
          <a:p>
            <a:pPr>
              <a:lnSpc>
                <a:spcPts val="4219"/>
              </a:lnSpc>
              <a:spcBef>
                <a:spcPts val="0"/>
              </a:spcBef>
            </a:pPr>
            <a:r>
              <a:rPr lang="en-US" b="1" dirty="0" smtClean="0">
                <a:effectLst>
                  <a:outerShdw blurRad="38100" dist="38100" dir="2700000" algn="tl">
                    <a:srgbClr val="000000">
                      <a:alpha val="43137"/>
                    </a:srgbClr>
                  </a:outerShdw>
                </a:effectLst>
              </a:rPr>
              <a:t>We borrowed our word “icon” from the Greek word translated “image” in verse 15: </a:t>
            </a:r>
            <a:r>
              <a:rPr lang="en-US" b="1" i="1" dirty="0" err="1" smtClean="0">
                <a:effectLst>
                  <a:outerShdw blurRad="38100" dist="38100" dir="2700000" algn="tl">
                    <a:srgbClr val="000000">
                      <a:alpha val="43137"/>
                    </a:srgbClr>
                  </a:outerShdw>
                </a:effectLst>
              </a:rPr>
              <a:t>eikon</a:t>
            </a:r>
            <a:r>
              <a:rPr lang="en-US" b="1" dirty="0" smtClean="0">
                <a:effectLst>
                  <a:outerShdw blurRad="38100" dist="38100" dir="2700000" algn="tl">
                    <a:srgbClr val="000000">
                      <a:alpha val="43137"/>
                    </a:srgbClr>
                  </a:outerShdw>
                </a:effectLst>
              </a:rPr>
              <a:t>.</a:t>
            </a:r>
          </a:p>
          <a:p>
            <a:pPr>
              <a:lnSpc>
                <a:spcPts val="2812"/>
              </a:lnSpc>
              <a:spcBef>
                <a:spcPts val="0"/>
              </a:spcBef>
            </a:pPr>
            <a:endParaRPr lang="en-US" b="1" dirty="0" smtClean="0">
              <a:effectLst>
                <a:outerShdw blurRad="38100" dist="38100" dir="2700000" algn="tl">
                  <a:srgbClr val="000000">
                    <a:alpha val="43137"/>
                  </a:srgbClr>
                </a:outerShdw>
              </a:effectLst>
            </a:endParaRPr>
          </a:p>
          <a:p>
            <a:pPr>
              <a:lnSpc>
                <a:spcPts val="4219"/>
              </a:lnSpc>
              <a:spcBef>
                <a:spcPts val="0"/>
              </a:spcBef>
            </a:pPr>
            <a:endParaRPr lang="en-US" b="1" dirty="0" smtClean="0">
              <a:effectLst>
                <a:outerShdw blurRad="38100" dist="38100" dir="2700000" algn="tl">
                  <a:srgbClr val="000000">
                    <a:alpha val="43137"/>
                  </a:srgbClr>
                </a:outerShdw>
              </a:effectLst>
            </a:endParaRPr>
          </a:p>
          <a:p>
            <a:pPr>
              <a:lnSpc>
                <a:spcPts val="2812"/>
              </a:lnSpc>
              <a:spcBef>
                <a:spcPts val="0"/>
              </a:spcBef>
            </a:pPr>
            <a:endParaRPr lang="en-US" b="1" dirty="0" smtClean="0">
              <a:effectLst>
                <a:outerShdw blurRad="38100" dist="38100" dir="2700000" algn="tl">
                  <a:srgbClr val="000000">
                    <a:alpha val="43137"/>
                  </a:srgbClr>
                </a:outerShdw>
              </a:effectLst>
            </a:endParaRPr>
          </a:p>
          <a:p>
            <a:pPr>
              <a:lnSpc>
                <a:spcPts val="4219"/>
              </a:lnSpc>
              <a:spcBef>
                <a:spcPts val="0"/>
              </a:spcBef>
            </a:pPr>
            <a:endParaRPr lang="en-US" b="1" dirty="0" smtClean="0">
              <a:effectLst>
                <a:outerShdw blurRad="38100" dist="38100" dir="2700000" algn="tl">
                  <a:srgbClr val="000000">
                    <a:alpha val="43137"/>
                  </a:srgbClr>
                </a:outerShdw>
              </a:effectLst>
            </a:endParaRPr>
          </a:p>
        </p:txBody>
      </p:sp>
      <p:pic>
        <p:nvPicPr>
          <p:cNvPr id="5" name="Content Placeholder 4" descr="Coin.jpg"/>
          <p:cNvPicPr>
            <a:picLocks noGrp="1" noChangeAspect="1"/>
          </p:cNvPicPr>
          <p:nvPr>
            <p:ph sz="half" idx="2"/>
          </p:nvPr>
        </p:nvPicPr>
        <p:blipFill>
          <a:blip r:embed="rId2" cstate="print"/>
          <a:stretch>
            <a:fillRect/>
          </a:stretch>
        </p:blipFill>
        <p:spPr>
          <a:xfrm>
            <a:off x="660797" y="1768078"/>
            <a:ext cx="2035969" cy="1961483"/>
          </a:xfrm>
        </p:spPr>
      </p:pic>
      <p:sp>
        <p:nvSpPr>
          <p:cNvPr id="6" name="TextBox 5"/>
          <p:cNvSpPr txBox="1"/>
          <p:nvPr/>
        </p:nvSpPr>
        <p:spPr>
          <a:xfrm>
            <a:off x="3875485" y="4071938"/>
            <a:ext cx="4875609" cy="1969289"/>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lIns="64291" tIns="32146" rIns="64291" bIns="32146" rtlCol="0">
            <a:spAutoFit/>
          </a:bodyPr>
          <a:lstStyle/>
          <a:p>
            <a:r>
              <a:rPr lang="en-US" sz="3100" b="1" dirty="0" smtClean="0"/>
              <a:t>Jesus is not a one-sided image of God stamped on a coin, He is a full three-dimensional view.</a:t>
            </a:r>
            <a:endParaRPr lang="en-US" sz="3100" dirty="0"/>
          </a:p>
        </p:txBody>
      </p:sp>
      <p:sp>
        <p:nvSpPr>
          <p:cNvPr id="7" name="TextBox 6"/>
          <p:cNvSpPr txBox="1"/>
          <p:nvPr/>
        </p:nvSpPr>
        <p:spPr>
          <a:xfrm>
            <a:off x="232172" y="3932509"/>
            <a:ext cx="3268266" cy="1788469"/>
          </a:xfrm>
          <a:prstGeom prst="rect">
            <a:avLst/>
          </a:prstGeom>
        </p:spPr>
        <p:style>
          <a:lnRef idx="2">
            <a:schemeClr val="accent6"/>
          </a:lnRef>
          <a:fillRef idx="1">
            <a:schemeClr val="lt1"/>
          </a:fillRef>
          <a:effectRef idx="0">
            <a:schemeClr val="accent6"/>
          </a:effectRef>
          <a:fontRef idx="minor">
            <a:schemeClr val="dk1"/>
          </a:fontRef>
        </p:style>
        <p:txBody>
          <a:bodyPr wrap="square" lIns="64291" tIns="32146" rIns="64291" bIns="32146" rtlCol="0">
            <a:spAutoFit/>
          </a:bodyPr>
          <a:lstStyle/>
          <a:p>
            <a:r>
              <a:rPr lang="en-US" sz="2800" b="1" dirty="0" smtClean="0">
                <a:effectLst>
                  <a:outerShdw blurRad="38100" dist="38100" dir="2700000" algn="tl">
                    <a:srgbClr val="000000">
                      <a:alpha val="43137"/>
                    </a:srgbClr>
                  </a:outerShdw>
                </a:effectLst>
              </a:rPr>
              <a:t>Paul’s use of image in this context means a complete representation.</a:t>
            </a:r>
            <a:endParaRPr lang="en-US" sz="2800" dirty="0"/>
          </a:p>
        </p:txBody>
      </p:sp>
      <p:sp>
        <p:nvSpPr>
          <p:cNvPr id="8"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19</a:t>
            </a:fld>
            <a:endParaRPr lang="en-US" sz="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52400" y="3769740"/>
            <a:ext cx="8839200" cy="2286001"/>
          </a:xfrm>
        </p:spPr>
        <p:style>
          <a:lnRef idx="2">
            <a:schemeClr val="accent6"/>
          </a:lnRef>
          <a:fillRef idx="1">
            <a:schemeClr val="lt1"/>
          </a:fillRef>
          <a:effectRef idx="0">
            <a:schemeClr val="accent6"/>
          </a:effectRef>
          <a:fontRef idx="minor">
            <a:schemeClr val="dk1"/>
          </a:fontRef>
        </p:style>
        <p:txBody>
          <a:bodyPr anchor="ctr">
            <a:normAutofit fontScale="90000"/>
          </a:bodyPr>
          <a:lstStyle/>
          <a:p>
            <a:r>
              <a:rPr lang="en-US" b="1" dirty="0">
                <a:effectLst>
                  <a:outerShdw blurRad="38100" dist="38100" dir="2700000" algn="tl">
                    <a:srgbClr val="000000">
                      <a:alpha val="43137"/>
                    </a:srgbClr>
                  </a:outerShdw>
                </a:effectLst>
              </a:rPr>
              <a:t>"When they discover the center of the universe, </a:t>
            </a:r>
            <a:r>
              <a:rPr lang="en-US" b="1" dirty="0" smtClean="0">
                <a:effectLst>
                  <a:outerShdw blurRad="38100" dist="38100" dir="2700000" algn="tl">
                    <a:srgbClr val="000000">
                      <a:alpha val="43137"/>
                    </a:srgbClr>
                  </a:outerShdw>
                </a:effectLst>
              </a:rPr>
              <a:t>a </a:t>
            </a:r>
            <a:r>
              <a:rPr lang="en-US" b="1" dirty="0">
                <a:effectLst>
                  <a:outerShdw blurRad="38100" dist="38100" dir="2700000" algn="tl">
                    <a:srgbClr val="000000">
                      <a:alpha val="43137"/>
                    </a:srgbClr>
                  </a:outerShdw>
                </a:effectLst>
              </a:rPr>
              <a:t>lot of people will be disappointed to discover they are </a:t>
            </a:r>
            <a:r>
              <a:rPr lang="en-US" b="1" dirty="0" smtClean="0">
                <a:effectLst>
                  <a:outerShdw blurRad="38100" dist="38100" dir="2700000" algn="tl">
                    <a:srgbClr val="000000">
                      <a:alpha val="43137"/>
                    </a:srgbClr>
                  </a:outerShdw>
                </a:effectLst>
              </a:rPr>
              <a:t>not </a:t>
            </a:r>
            <a:r>
              <a:rPr lang="en-US" b="1" dirty="0">
                <a:effectLst>
                  <a:outerShdw blurRad="38100" dist="38100" dir="2700000" algn="tl">
                    <a:srgbClr val="000000">
                      <a:alpha val="43137"/>
                    </a:srgbClr>
                  </a:outerShdw>
                </a:effectLst>
              </a:rPr>
              <a:t>it"</a:t>
            </a:r>
          </a:p>
        </p:txBody>
      </p:sp>
      <p:sp>
        <p:nvSpPr>
          <p:cNvPr id="6146" name="Rectangle 2"/>
          <p:cNvSpPr>
            <a:spLocks noGrp="1" noChangeArrowheads="1"/>
          </p:cNvSpPr>
          <p:nvPr>
            <p:ph type="body" idx="1"/>
          </p:nvPr>
        </p:nvSpPr>
        <p:spPr>
          <a:xfrm>
            <a:off x="1266900" y="5997401"/>
            <a:ext cx="7358063" cy="860599"/>
          </a:xfrm>
        </p:spPr>
        <p:txBody>
          <a:bodyPr>
            <a:noAutofit/>
          </a:bodyPr>
          <a:lstStyle/>
          <a:p>
            <a:pPr algn="r">
              <a:buNone/>
            </a:pPr>
            <a:r>
              <a:rPr lang="en-US" sz="2800" i="1" dirty="0"/>
              <a:t>Bernard </a:t>
            </a:r>
            <a:r>
              <a:rPr lang="en-US" sz="2800" i="1" dirty="0" smtClean="0"/>
              <a:t>Bailey</a:t>
            </a:r>
          </a:p>
          <a:p>
            <a:pPr algn="r">
              <a:buNone/>
            </a:pPr>
            <a:r>
              <a:rPr lang="en-US" sz="1400" i="1" dirty="0" smtClean="0"/>
              <a:t>Co-Creator of DC Comics</a:t>
            </a:r>
            <a:endParaRPr lang="en-US" sz="2400" i="1" dirty="0"/>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2</a:t>
            </a:fld>
            <a:endParaRPr lang="en-US" sz="800" dirty="0">
              <a:latin typeface="Arial" pitchFamily="34" charset="0"/>
            </a:endParaRPr>
          </a:p>
        </p:txBody>
      </p:sp>
      <p:grpSp>
        <p:nvGrpSpPr>
          <p:cNvPr id="5" name="Group 4"/>
          <p:cNvGrpSpPr>
            <a:grpSpLocks/>
          </p:cNvGrpSpPr>
          <p:nvPr/>
        </p:nvGrpSpPr>
        <p:grpSpPr bwMode="auto">
          <a:xfrm>
            <a:off x="2078385" y="224135"/>
            <a:ext cx="4958209" cy="3433465"/>
            <a:chOff x="0" y="0"/>
            <a:chExt cx="607" cy="461"/>
          </a:xfrm>
        </p:grpSpPr>
        <p:pic>
          <p:nvPicPr>
            <p:cNvPr id="6" name="Picture 2" descr="InsertedImage.jpg"/>
            <p:cNvPicPr>
              <a:picLocks noChangeAspect="1"/>
            </p:cNvPicPr>
            <p:nvPr/>
          </p:nvPicPr>
          <p:blipFill>
            <a:blip r:embed="rId2" cstate="print"/>
            <a:srcRect l="191" r="191"/>
            <a:stretch>
              <a:fillRect/>
            </a:stretch>
          </p:blipFill>
          <p:spPr bwMode="auto">
            <a:xfrm>
              <a:off x="5" y="5"/>
              <a:ext cx="597" cy="451"/>
            </a:xfrm>
            <a:prstGeom prst="rect">
              <a:avLst/>
            </a:prstGeom>
            <a:noFill/>
            <a:ln w="9525" cap="flat" cmpd="sng">
              <a:noFill/>
              <a:prstDash val="solid"/>
              <a:round/>
              <a:headEnd type="none" w="med" len="med"/>
              <a:tailEnd type="none" w="med" len="med"/>
            </a:ln>
            <a:effectLst/>
          </p:spPr>
        </p:pic>
        <p:pic>
          <p:nvPicPr>
            <p:cNvPr id="7" name="Picture 3"/>
            <p:cNvPicPr>
              <a:picLocks noChangeAspect="1"/>
            </p:cNvPicPr>
            <p:nvPr/>
          </p:nvPicPr>
          <p:blipFill>
            <a:blip r:embed="rId3" cstate="print"/>
            <a:srcRect/>
            <a:stretch>
              <a:fillRect/>
            </a:stretch>
          </p:blipFill>
          <p:spPr bwMode="auto">
            <a:xfrm>
              <a:off x="0" y="0"/>
              <a:ext cx="607" cy="461"/>
            </a:xfrm>
            <a:prstGeom prst="rect">
              <a:avLst/>
            </a:prstGeom>
            <a:noFill/>
            <a:ln w="12700" cap="rnd" cmpd="sng">
              <a:noFill/>
              <a:prstDash val="solid"/>
              <a:round/>
              <a:headEnd type="none" w="med" len="med"/>
              <a:tailEnd type="none" w="med" len="med"/>
            </a:ln>
            <a:effectLst/>
          </p:spPr>
        </p:pic>
      </p:gr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303734"/>
          </a:xfrm>
        </p:spPr>
        <p:txBody>
          <a:bodyPr/>
          <a:lstStyle/>
          <a:p>
            <a:r>
              <a:rPr lang="en-US" sz="5600" b="1" dirty="0" smtClean="0">
                <a:effectLst>
                  <a:outerShdw blurRad="38100" dist="38100" dir="2700000" algn="tl">
                    <a:srgbClr val="000000">
                      <a:alpha val="43137"/>
                    </a:srgbClr>
                  </a:outerShdw>
                </a:effectLst>
              </a:rPr>
              <a:t>God in 3-D</a:t>
            </a:r>
            <a:endParaRPr lang="en-US" sz="56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46484" y="1553767"/>
            <a:ext cx="4768453" cy="2942034"/>
          </a:xfrm>
        </p:spPr>
        <p:style>
          <a:lnRef idx="2">
            <a:schemeClr val="accent6"/>
          </a:lnRef>
          <a:fillRef idx="1">
            <a:schemeClr val="lt1"/>
          </a:fillRef>
          <a:effectRef idx="0">
            <a:schemeClr val="accent6"/>
          </a:effectRef>
          <a:fontRef idx="minor">
            <a:schemeClr val="dk1"/>
          </a:fontRef>
        </p:style>
        <p:txBody>
          <a:bodyPr anchor="t"/>
          <a:lstStyle/>
          <a:p>
            <a:pPr>
              <a:spcBef>
                <a:spcPts val="0"/>
              </a:spcBef>
            </a:pPr>
            <a:r>
              <a:rPr lang="en-US" sz="2500" b="1" dirty="0" smtClean="0">
                <a:effectLst>
                  <a:outerShdw blurRad="38100" dist="38100" dir="2700000" algn="tl">
                    <a:srgbClr val="000000">
                      <a:alpha val="43137"/>
                    </a:srgbClr>
                  </a:outerShdw>
                </a:effectLst>
              </a:rPr>
              <a:t>Think about the icons you may have on the home screen of your computer; what do they represent?</a:t>
            </a:r>
          </a:p>
          <a:p>
            <a:pPr>
              <a:spcBef>
                <a:spcPts val="0"/>
              </a:spcBef>
            </a:pPr>
            <a:endParaRPr lang="en-US" sz="2500" b="1" dirty="0" smtClean="0">
              <a:effectLst>
                <a:outerShdw blurRad="38100" dist="38100" dir="2700000" algn="tl">
                  <a:srgbClr val="000000">
                    <a:alpha val="43137"/>
                  </a:srgbClr>
                </a:outerShdw>
              </a:effectLst>
            </a:endParaRPr>
          </a:p>
          <a:p>
            <a:pPr>
              <a:spcBef>
                <a:spcPts val="0"/>
              </a:spcBef>
            </a:pPr>
            <a:r>
              <a:rPr lang="en-US" sz="2500" b="1" dirty="0" smtClean="0">
                <a:effectLst>
                  <a:outerShdw blurRad="38100" dist="38100" dir="2700000" algn="tl">
                    <a:srgbClr val="000000">
                      <a:alpha val="43137"/>
                    </a:srgbClr>
                  </a:outerShdw>
                </a:effectLst>
              </a:rPr>
              <a:t>How does an image help you visualize an invisible concept?</a:t>
            </a:r>
          </a:p>
          <a:p>
            <a:pPr>
              <a:spcBef>
                <a:spcPts val="0"/>
              </a:spcBef>
            </a:pPr>
            <a:endParaRPr lang="en-US" sz="2500" b="1" dirty="0">
              <a:effectLst>
                <a:outerShdw blurRad="38100" dist="38100" dir="2700000" algn="tl">
                  <a:srgbClr val="000000">
                    <a:alpha val="43137"/>
                  </a:srgbClr>
                </a:outerShdw>
              </a:effectLst>
            </a:endParaRPr>
          </a:p>
        </p:txBody>
      </p:sp>
      <p:pic>
        <p:nvPicPr>
          <p:cNvPr id="7" name="Content Placeholder 6" descr="Picture1.jpg"/>
          <p:cNvPicPr>
            <a:picLocks noGrp="1" noChangeAspect="1"/>
          </p:cNvPicPr>
          <p:nvPr>
            <p:ph sz="half" idx="2"/>
          </p:nvPr>
        </p:nvPicPr>
        <p:blipFill>
          <a:blip r:embed="rId2" cstate="print"/>
          <a:stretch>
            <a:fillRect/>
          </a:stretch>
        </p:blipFill>
        <p:spPr>
          <a:xfrm>
            <a:off x="5375672" y="1607344"/>
            <a:ext cx="3401608" cy="2552462"/>
          </a:xfrm>
        </p:spPr>
      </p:pic>
      <p:sp>
        <p:nvSpPr>
          <p:cNvPr id="8" name="TextBox 7"/>
          <p:cNvSpPr txBox="1"/>
          <p:nvPr/>
        </p:nvSpPr>
        <p:spPr>
          <a:xfrm>
            <a:off x="660797" y="5089922"/>
            <a:ext cx="7500938" cy="1103667"/>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lIns="64291" tIns="32146" rIns="64291" bIns="32146" rtlCol="0">
            <a:spAutoFit/>
          </a:bodyPr>
          <a:lstStyle/>
          <a:p>
            <a:r>
              <a:rPr lang="en-US" sz="3400" b="1" dirty="0" smtClean="0"/>
              <a:t>In similar fashion, how does Jesus </a:t>
            </a:r>
            <a:br>
              <a:rPr lang="en-US" sz="3400" b="1" dirty="0" smtClean="0"/>
            </a:br>
            <a:r>
              <a:rPr lang="en-US" sz="3400" b="1" dirty="0" smtClean="0"/>
              <a:t>help you understand God?</a:t>
            </a:r>
            <a:endParaRPr lang="en-US" sz="3400" dirty="0"/>
          </a:p>
        </p:txBody>
      </p:sp>
      <p:sp>
        <p:nvSpPr>
          <p:cNvPr id="9"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20</a:t>
            </a:fld>
            <a:endParaRPr lang="en-US" sz="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06" y="142875"/>
            <a:ext cx="8358188" cy="1143000"/>
          </a:xfrm>
        </p:spPr>
        <p:txBody>
          <a:bodyPr/>
          <a:lstStyle/>
          <a:p>
            <a:r>
              <a:rPr lang="en-US" sz="5600" b="1" dirty="0" smtClean="0">
                <a:effectLst>
                  <a:outerShdw blurRad="38100" dist="38100" dir="2700000" algn="tl">
                    <a:srgbClr val="000000">
                      <a:alpha val="43137"/>
                    </a:srgbClr>
                  </a:outerShdw>
                </a:effectLst>
              </a:rPr>
              <a:t>Christ, First &amp; Foremost</a:t>
            </a:r>
            <a:endParaRPr lang="en-US" sz="5600" b="1" dirty="0">
              <a:effectLst>
                <a:outerShdw blurRad="38100" dist="38100" dir="2700000" algn="tl">
                  <a:srgbClr val="000000">
                    <a:alpha val="43137"/>
                  </a:srgbClr>
                </a:outerShdw>
              </a:effectLst>
            </a:endParaRPr>
          </a:p>
        </p:txBody>
      </p:sp>
      <p:sp>
        <p:nvSpPr>
          <p:cNvPr id="5" name="Content Placeholder 2"/>
          <p:cNvSpPr txBox="1">
            <a:spLocks/>
          </p:cNvSpPr>
          <p:nvPr/>
        </p:nvSpPr>
        <p:spPr bwMode="auto">
          <a:xfrm>
            <a:off x="4839891" y="1500189"/>
            <a:ext cx="4179094" cy="40624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35717" tIns="35717" rIns="35717" bIns="35717" numCol="1" anchor="t" anchorCtr="0" compatLnSpc="1">
            <a:prstTxWarp prst="textNoShape">
              <a:avLst/>
            </a:prstTxWarp>
          </a:bodyPr>
          <a:lstStyle/>
          <a:p>
            <a:pPr marL="312528" indent="-312528" defTabSz="321457" fontAlgn="base" hangingPunct="0">
              <a:spcAft>
                <a:spcPct val="0"/>
              </a:spcAft>
              <a:buSzPct val="43000"/>
              <a:buBlip>
                <a:blip r:embed="rId2"/>
              </a:buBlip>
              <a:defRPr/>
            </a:pPr>
            <a:r>
              <a:rPr lang="en-US" sz="2500" b="1" kern="0" dirty="0" smtClean="0">
                <a:solidFill>
                  <a:schemeClr val="tx1"/>
                </a:solidFill>
                <a:effectLst>
                  <a:outerShdw blurRad="38100" dist="38100" dir="2700000" algn="tl">
                    <a:srgbClr val="000000">
                      <a:alpha val="43137"/>
                    </a:srgbClr>
                  </a:outerShdw>
                </a:effectLst>
                <a:sym typeface="Chalkduster" charset="0"/>
              </a:rPr>
              <a:t>How would believing all this about Jesus give us confidence that the world isn’t totally spin-</a:t>
            </a:r>
            <a:r>
              <a:rPr lang="en-US" sz="2500" b="1" kern="0" dirty="0" err="1" smtClean="0">
                <a:solidFill>
                  <a:schemeClr val="tx1"/>
                </a:solidFill>
                <a:effectLst>
                  <a:outerShdw blurRad="38100" dist="38100" dir="2700000" algn="tl">
                    <a:srgbClr val="000000">
                      <a:alpha val="43137"/>
                    </a:srgbClr>
                  </a:outerShdw>
                </a:effectLst>
                <a:sym typeface="Chalkduster" charset="0"/>
              </a:rPr>
              <a:t>ning</a:t>
            </a:r>
            <a:r>
              <a:rPr lang="en-US" sz="2500" b="1" kern="0" dirty="0" smtClean="0">
                <a:solidFill>
                  <a:schemeClr val="tx1"/>
                </a:solidFill>
                <a:effectLst>
                  <a:outerShdw blurRad="38100" dist="38100" dir="2700000" algn="tl">
                    <a:srgbClr val="000000">
                      <a:alpha val="43137"/>
                    </a:srgbClr>
                  </a:outerShdw>
                </a:effectLst>
                <a:sym typeface="Chalkduster" charset="0"/>
              </a:rPr>
              <a:t> out of control?</a:t>
            </a:r>
          </a:p>
          <a:p>
            <a:pPr marL="312528" indent="-312528" defTabSz="321457" fontAlgn="base" hangingPunct="0">
              <a:spcAft>
                <a:spcPct val="0"/>
              </a:spcAft>
              <a:buSzPct val="43000"/>
              <a:buBlip>
                <a:blip r:embed="rId2"/>
              </a:buBlip>
              <a:defRPr/>
            </a:pPr>
            <a:endParaRPr lang="en-US" sz="2500" b="1" kern="0" dirty="0" smtClean="0">
              <a:solidFill>
                <a:schemeClr val="tx1"/>
              </a:solidFill>
              <a:effectLst>
                <a:outerShdw blurRad="38100" dist="38100" dir="2700000" algn="tl">
                  <a:srgbClr val="000000">
                    <a:alpha val="43137"/>
                  </a:srgbClr>
                </a:outerShdw>
              </a:effectLst>
              <a:sym typeface="Chalkduster" charset="0"/>
            </a:endParaRPr>
          </a:p>
          <a:p>
            <a:pPr marL="312528" indent="-312528" defTabSz="321457" fontAlgn="base" hangingPunct="0">
              <a:spcAft>
                <a:spcPct val="0"/>
              </a:spcAft>
              <a:buSzPct val="43000"/>
              <a:buBlip>
                <a:blip r:embed="rId2"/>
              </a:buBlip>
              <a:defRPr/>
            </a:pPr>
            <a:r>
              <a:rPr lang="en-US" sz="2500" b="1" kern="0" dirty="0" smtClean="0">
                <a:solidFill>
                  <a:schemeClr val="tx1"/>
                </a:solidFill>
                <a:effectLst>
                  <a:outerShdw blurRad="38100" dist="38100" dir="2700000" algn="tl">
                    <a:srgbClr val="000000">
                      <a:alpha val="43137"/>
                    </a:srgbClr>
                  </a:outerShdw>
                </a:effectLst>
                <a:sym typeface="Chalkduster" charset="0"/>
              </a:rPr>
              <a:t>What are some specific ways on any given day that we can see Christ first and foremost in our own lives?</a:t>
            </a:r>
          </a:p>
        </p:txBody>
      </p:sp>
      <p:grpSp>
        <p:nvGrpSpPr>
          <p:cNvPr id="3" name="Group 9"/>
          <p:cNvGrpSpPr/>
          <p:nvPr/>
        </p:nvGrpSpPr>
        <p:grpSpPr>
          <a:xfrm>
            <a:off x="232172" y="1339453"/>
            <a:ext cx="4500563" cy="4822031"/>
            <a:chOff x="330200" y="1905000"/>
            <a:chExt cx="6400800" cy="6858000"/>
          </a:xfrm>
        </p:grpSpPr>
        <p:sp>
          <p:nvSpPr>
            <p:cNvPr id="7" name="Rounded Rectangle 6"/>
            <p:cNvSpPr/>
            <p:nvPr/>
          </p:nvSpPr>
          <p:spPr bwMode="auto">
            <a:xfrm>
              <a:off x="330200" y="1905000"/>
              <a:ext cx="6400800" cy="6858000"/>
            </a:xfrm>
            <a:prstGeom prst="roundRect">
              <a:avLst/>
            </a:prstGeom>
            <a:solidFill>
              <a:srgbClr val="CE8B45"/>
            </a:solidFill>
            <a:ln w="12700" cap="flat" cmpd="sng" algn="ctr">
              <a:no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21457" fontAlgn="base" hangingPunct="0">
                <a:spcBef>
                  <a:spcPct val="0"/>
                </a:spcBef>
                <a:spcAft>
                  <a:spcPct val="0"/>
                </a:spcAft>
              </a:pPr>
              <a:endParaRPr lang="en-US" sz="3000" dirty="0" smtClean="0">
                <a:solidFill>
                  <a:srgbClr val="FFFFFF"/>
                </a:solidFill>
                <a:latin typeface="Chalkduster" charset="0"/>
                <a:ea typeface="Chalkduster" charset="0"/>
                <a:cs typeface="Chalkduster" charset="0"/>
                <a:sym typeface="Chalkduster" charset="0"/>
              </a:endParaRPr>
            </a:p>
          </p:txBody>
        </p:sp>
        <p:graphicFrame>
          <p:nvGraphicFramePr>
            <p:cNvPr id="4" name="Diagram 3"/>
            <p:cNvGraphicFramePr/>
            <p:nvPr/>
          </p:nvGraphicFramePr>
          <p:xfrm>
            <a:off x="330200" y="2667000"/>
            <a:ext cx="6324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549400" y="1905000"/>
              <a:ext cx="4038600" cy="52527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All Things</a:t>
              </a:r>
              <a:endParaRPr lang="en-US" b="1" dirty="0">
                <a:effectLst>
                  <a:outerShdw blurRad="38100" dist="38100" dir="2700000" algn="tl">
                    <a:srgbClr val="000000">
                      <a:alpha val="43137"/>
                    </a:srgbClr>
                  </a:outerShdw>
                </a:effectLst>
              </a:endParaRPr>
            </a:p>
          </p:txBody>
        </p:sp>
      </p:grpSp>
      <p:sp>
        <p:nvSpPr>
          <p:cNvPr id="9"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21</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303734"/>
          </a:xfrm>
        </p:spPr>
        <p:txBody>
          <a:bodyPr/>
          <a:lstStyle/>
          <a:p>
            <a:r>
              <a:rPr lang="en-US" sz="5600" b="1" dirty="0" smtClean="0">
                <a:effectLst>
                  <a:outerShdw blurRad="38100" dist="38100" dir="2700000" algn="tl">
                    <a:srgbClr val="000000">
                      <a:alpha val="43137"/>
                    </a:srgbClr>
                  </a:outerShdw>
                </a:effectLst>
              </a:rPr>
              <a:t>Who is Jesus to Me?</a:t>
            </a:r>
            <a:endParaRPr lang="en-US" sz="5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57500" y="1285875"/>
            <a:ext cx="6161484" cy="3895725"/>
          </a:xfrm>
        </p:spPr>
        <p:style>
          <a:lnRef idx="2">
            <a:schemeClr val="accent6"/>
          </a:lnRef>
          <a:fillRef idx="1">
            <a:schemeClr val="lt1"/>
          </a:fillRef>
          <a:effectRef idx="0">
            <a:schemeClr val="accent6"/>
          </a:effectRef>
          <a:fontRef idx="minor">
            <a:schemeClr val="dk1"/>
          </a:fontRef>
        </p:style>
        <p:txBody>
          <a:bodyPr anchor="t">
            <a:normAutofit fontScale="85000" lnSpcReduction="10000"/>
          </a:bodyPr>
          <a:lstStyle/>
          <a:p>
            <a:pPr>
              <a:lnSpc>
                <a:spcPts val="4219"/>
              </a:lnSpc>
              <a:spcBef>
                <a:spcPts val="0"/>
              </a:spcBef>
            </a:pPr>
            <a:r>
              <a:rPr lang="en-US" b="1" dirty="0" smtClean="0">
                <a:effectLst>
                  <a:outerShdw blurRad="38100" dist="38100" dir="2700000" algn="tl">
                    <a:srgbClr val="000000">
                      <a:alpha val="43137"/>
                    </a:srgbClr>
                  </a:outerShdw>
                </a:effectLst>
              </a:rPr>
              <a:t>Many people don’t keep Christ as Lord and center because they have not settled the question of who He is.</a:t>
            </a:r>
            <a:br>
              <a:rPr lang="en-US" b="1" dirty="0" smtClean="0">
                <a:effectLst>
                  <a:outerShdw blurRad="38100" dist="38100" dir="2700000" algn="tl">
                    <a:srgbClr val="000000">
                      <a:alpha val="43137"/>
                    </a:srgbClr>
                  </a:outerShdw>
                </a:effectLst>
              </a:rPr>
            </a:br>
            <a:endParaRPr lang="en-US" b="1" dirty="0" smtClean="0">
              <a:effectLst>
                <a:outerShdw blurRad="38100" dist="38100" dir="2700000" algn="tl">
                  <a:srgbClr val="000000">
                    <a:alpha val="43137"/>
                  </a:srgbClr>
                </a:outerShdw>
              </a:effectLst>
            </a:endParaRPr>
          </a:p>
          <a:p>
            <a:pPr>
              <a:lnSpc>
                <a:spcPts val="4219"/>
              </a:lnSpc>
              <a:spcBef>
                <a:spcPts val="0"/>
              </a:spcBef>
            </a:pPr>
            <a:r>
              <a:rPr lang="en-US" b="1" dirty="0" smtClean="0">
                <a:effectLst>
                  <a:outerShdw blurRad="38100" dist="38100" dir="2700000" algn="tl">
                    <a:srgbClr val="000000">
                      <a:alpha val="43137"/>
                    </a:srgbClr>
                  </a:outerShdw>
                </a:effectLst>
              </a:rPr>
              <a:t>In Matthew 16:15, Jesus asked His disciples, “Who do you say that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I am?”</a:t>
            </a:r>
          </a:p>
        </p:txBody>
      </p:sp>
      <p:pic>
        <p:nvPicPr>
          <p:cNvPr id="15362" name="Picture 2" descr="http://spiritlessons.com/Documents/Jesus_Pictures/Jesus_162.jpg"/>
          <p:cNvPicPr>
            <a:picLocks noChangeAspect="1" noChangeArrowheads="1"/>
          </p:cNvPicPr>
          <p:nvPr/>
        </p:nvPicPr>
        <p:blipFill>
          <a:blip r:embed="rId2" cstate="print"/>
          <a:srcRect/>
          <a:stretch>
            <a:fillRect/>
          </a:stretch>
        </p:blipFill>
        <p:spPr bwMode="auto">
          <a:xfrm>
            <a:off x="500063" y="1446609"/>
            <a:ext cx="2163217" cy="3013770"/>
          </a:xfrm>
          <a:prstGeom prst="rect">
            <a:avLst/>
          </a:prstGeom>
          <a:noFill/>
        </p:spPr>
      </p:pic>
      <p:sp>
        <p:nvSpPr>
          <p:cNvPr id="5" name="TextBox 4"/>
          <p:cNvSpPr txBox="1"/>
          <p:nvPr/>
        </p:nvSpPr>
        <p:spPr>
          <a:xfrm>
            <a:off x="1981200" y="5455551"/>
            <a:ext cx="5181600" cy="803584"/>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lIns="64291" tIns="32146" rIns="64291" bIns="32146" rtlCol="0">
            <a:spAutoFit/>
          </a:bodyPr>
          <a:lstStyle/>
          <a:p>
            <a:pPr algn="ctr"/>
            <a:r>
              <a:rPr lang="en-US" sz="2400" b="1" dirty="0" smtClean="0"/>
              <a:t>Based on the verses we just read, </a:t>
            </a:r>
            <a:br>
              <a:rPr lang="en-US" sz="2400" b="1" dirty="0" smtClean="0"/>
            </a:br>
            <a:r>
              <a:rPr lang="en-US" sz="2400" b="1" dirty="0" smtClean="0"/>
              <a:t>how would you answer Jesus?</a:t>
            </a:r>
            <a:endParaRPr lang="en-US" sz="2400" dirty="0"/>
          </a:p>
        </p:txBody>
      </p:sp>
      <p:sp>
        <p:nvSpPr>
          <p:cNvPr id="6"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22</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06" y="142875"/>
            <a:ext cx="8358188" cy="1785938"/>
          </a:xfrm>
        </p:spPr>
        <p:txBody>
          <a:bodyPr/>
          <a:lstStyle/>
          <a:p>
            <a:r>
              <a:rPr lang="en-US" sz="5600" b="1" dirty="0" smtClean="0">
                <a:effectLst>
                  <a:outerShdw blurRad="38100" dist="38100" dir="2700000" algn="tl">
                    <a:srgbClr val="000000">
                      <a:alpha val="43137"/>
                    </a:srgbClr>
                  </a:outerShdw>
                </a:effectLst>
              </a:rPr>
              <a:t>What Christ Has Done</a:t>
            </a:r>
            <a:endParaRPr lang="en-US" sz="56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85750" y="1660922"/>
            <a:ext cx="4232672" cy="3825478"/>
          </a:xfrm>
        </p:spPr>
        <p:style>
          <a:lnRef idx="2">
            <a:schemeClr val="accent6"/>
          </a:lnRef>
          <a:fillRef idx="1">
            <a:schemeClr val="lt1"/>
          </a:fillRef>
          <a:effectRef idx="0">
            <a:schemeClr val="accent6"/>
          </a:effectRef>
          <a:fontRef idx="minor">
            <a:schemeClr val="dk1"/>
          </a:fontRef>
        </p:style>
        <p:txBody>
          <a:bodyPr anchor="t"/>
          <a:lstStyle/>
          <a:p>
            <a:pPr>
              <a:lnSpc>
                <a:spcPts val="4219"/>
              </a:lnSpc>
              <a:spcBef>
                <a:spcPts val="0"/>
              </a:spcBef>
            </a:pPr>
            <a:r>
              <a:rPr lang="en-US" sz="3400" b="1" dirty="0" smtClean="0">
                <a:effectLst>
                  <a:outerShdw blurRad="38100" dist="38100" dir="2700000" algn="tl">
                    <a:srgbClr val="000000">
                      <a:alpha val="43137"/>
                    </a:srgbClr>
                  </a:outerShdw>
                </a:effectLst>
              </a:rPr>
              <a:t>Who Jesus is, is amazing enough. </a:t>
            </a:r>
            <a:br>
              <a:rPr lang="en-US" sz="3400" b="1" dirty="0" smtClean="0">
                <a:effectLst>
                  <a:outerShdw blurRad="38100" dist="38100" dir="2700000" algn="tl">
                    <a:srgbClr val="000000">
                      <a:alpha val="43137"/>
                    </a:srgbClr>
                  </a:outerShdw>
                </a:effectLst>
              </a:rPr>
            </a:br>
            <a:endParaRPr lang="en-US" sz="3400" b="1" dirty="0" smtClean="0">
              <a:effectLst>
                <a:outerShdw blurRad="38100" dist="38100" dir="2700000" algn="tl">
                  <a:srgbClr val="000000">
                    <a:alpha val="43137"/>
                  </a:srgbClr>
                </a:outerShdw>
              </a:effectLst>
            </a:endParaRPr>
          </a:p>
          <a:p>
            <a:pPr>
              <a:lnSpc>
                <a:spcPts val="4219"/>
              </a:lnSpc>
              <a:spcBef>
                <a:spcPts val="0"/>
              </a:spcBef>
            </a:pPr>
            <a:r>
              <a:rPr lang="en-US" sz="3400" b="1" dirty="0" smtClean="0"/>
              <a:t>But, we cannot separate who Jesus is from what He has done.</a:t>
            </a:r>
            <a:endParaRPr lang="en-US" sz="3400"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724401" y="1607345"/>
            <a:ext cx="3886199" cy="3879056"/>
          </a:xfr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ormAutofit/>
          </a:bodyPr>
          <a:lstStyle/>
          <a:p>
            <a:pPr marL="0" indent="0" algn="ctr">
              <a:lnSpc>
                <a:spcPts val="4219"/>
              </a:lnSpc>
              <a:spcBef>
                <a:spcPts val="0"/>
              </a:spcBef>
              <a:buNone/>
            </a:pPr>
            <a:r>
              <a:rPr lang="en-US" sz="3200" b="1" dirty="0" smtClean="0">
                <a:effectLst>
                  <a:outerShdw blurRad="38100" dist="38100" dir="2700000" algn="tl">
                    <a:srgbClr val="000000">
                      <a:alpha val="43137"/>
                    </a:srgbClr>
                  </a:outerShdw>
                </a:effectLst>
              </a:rPr>
              <a:t>We should be completely blown away when we consider what this Creator, Ruler, and Sustainer has done for us.</a:t>
            </a:r>
            <a:endParaRPr lang="en-US" sz="3200" b="1" dirty="0" smtClean="0"/>
          </a:p>
        </p:txBody>
      </p:sp>
      <p:sp>
        <p:nvSpPr>
          <p:cNvPr id="5"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23</a:t>
            </a:fld>
            <a:endParaRPr lang="en-US" sz="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linds(horizontal)">
                                      <p:cBhvr>
                                        <p:cTn id="7" dur="500"/>
                                        <p:tgtEl>
                                          <p:spTgt spid="4">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250156"/>
          </a:xfrm>
        </p:spPr>
        <p:txBody>
          <a:bodyPr/>
          <a:lstStyle/>
          <a:p>
            <a:r>
              <a:rPr lang="en-US" sz="5600" b="1" dirty="0" smtClean="0">
                <a:effectLst>
                  <a:outerShdw blurRad="38100" dist="38100" dir="2700000" algn="tl">
                    <a:srgbClr val="000000">
                      <a:alpha val="43137"/>
                    </a:srgbClr>
                  </a:outerShdw>
                </a:effectLst>
              </a:rPr>
              <a:t>Colossians 1:13-14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14375" y="1553765"/>
            <a:ext cx="7715250" cy="3094435"/>
          </a:xfrm>
        </p:spPr>
        <p:style>
          <a:lnRef idx="2">
            <a:schemeClr val="accent6"/>
          </a:lnRef>
          <a:fillRef idx="1">
            <a:schemeClr val="lt1"/>
          </a:fillRef>
          <a:effectRef idx="0">
            <a:schemeClr val="accent6"/>
          </a:effectRef>
          <a:fontRef idx="minor">
            <a:schemeClr val="dk1"/>
          </a:fontRef>
        </p:style>
        <p:txBody>
          <a:bodyPr anchor="t"/>
          <a:lstStyle/>
          <a:p>
            <a:pPr marL="0" indent="0">
              <a:lnSpc>
                <a:spcPct val="150000"/>
              </a:lnSpc>
              <a:spcBef>
                <a:spcPts val="0"/>
              </a:spcBef>
              <a:buNone/>
            </a:pPr>
            <a:r>
              <a:rPr lang="en-US" sz="3100" b="1" baseline="30000" dirty="0">
                <a:effectLst>
                  <a:outerShdw blurRad="38100" dist="38100" dir="2700000" algn="tl">
                    <a:srgbClr val="000000">
                      <a:alpha val="43137"/>
                    </a:srgbClr>
                  </a:outerShdw>
                </a:effectLst>
              </a:rPr>
              <a:t>13</a:t>
            </a:r>
            <a:r>
              <a:rPr lang="en-US" sz="3100" b="1" dirty="0">
                <a:effectLst>
                  <a:outerShdw blurRad="38100" dist="38100" dir="2700000" algn="tl">
                    <a:srgbClr val="000000">
                      <a:alpha val="43137"/>
                    </a:srgbClr>
                  </a:outerShdw>
                </a:effectLst>
              </a:rPr>
              <a:t> He has rescued us from the domain of darkness and transferred us into the kingdom of the Son He loves, </a:t>
            </a:r>
            <a:r>
              <a:rPr lang="en-US" sz="3100" b="1" baseline="30000" dirty="0">
                <a:effectLst>
                  <a:outerShdw blurRad="38100" dist="38100" dir="2700000" algn="tl">
                    <a:srgbClr val="000000">
                      <a:alpha val="43137"/>
                    </a:srgbClr>
                  </a:outerShdw>
                </a:effectLst>
              </a:rPr>
              <a:t>14</a:t>
            </a:r>
            <a:r>
              <a:rPr lang="en-US" sz="3100" b="1" dirty="0">
                <a:effectLst>
                  <a:outerShdw blurRad="38100" dist="38100" dir="2700000" algn="tl">
                    <a:srgbClr val="000000">
                      <a:alpha val="43137"/>
                    </a:srgbClr>
                  </a:outerShdw>
                </a:effectLst>
              </a:rPr>
              <a:t> in whom we have redemption, the forgiveness of sins</a:t>
            </a:r>
            <a:r>
              <a:rPr lang="en-US" sz="3100" b="1" dirty="0" smtClean="0">
                <a:effectLst>
                  <a:outerShdw blurRad="38100" dist="38100" dir="2700000" algn="tl">
                    <a:srgbClr val="000000">
                      <a:alpha val="43137"/>
                    </a:srgbClr>
                  </a:outerShdw>
                </a:effectLst>
              </a:rPr>
              <a:t>.</a:t>
            </a: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24</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250156"/>
          </a:xfrm>
        </p:spPr>
        <p:txBody>
          <a:bodyPr/>
          <a:lstStyle/>
          <a:p>
            <a:r>
              <a:rPr lang="en-US" sz="5600" b="1" dirty="0" smtClean="0">
                <a:effectLst>
                  <a:outerShdw blurRad="38100" dist="38100" dir="2700000" algn="tl">
                    <a:srgbClr val="000000">
                      <a:alpha val="43137"/>
                    </a:srgbClr>
                  </a:outerShdw>
                </a:effectLst>
              </a:rPr>
              <a:t>Colossians 1:21-23</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14375" y="1339453"/>
            <a:ext cx="7715250" cy="4375547"/>
          </a:xfrm>
        </p:spPr>
        <p:style>
          <a:lnRef idx="2">
            <a:schemeClr val="accent6"/>
          </a:lnRef>
          <a:fillRef idx="1">
            <a:schemeClr val="lt1"/>
          </a:fillRef>
          <a:effectRef idx="0">
            <a:schemeClr val="accent6"/>
          </a:effectRef>
          <a:fontRef idx="minor">
            <a:schemeClr val="dk1"/>
          </a:fontRef>
        </p:style>
        <p:txBody>
          <a:bodyPr anchor="t"/>
          <a:lstStyle/>
          <a:p>
            <a:pPr marL="0" indent="0">
              <a:lnSpc>
                <a:spcPct val="150000"/>
              </a:lnSpc>
              <a:spcBef>
                <a:spcPts val="0"/>
              </a:spcBef>
              <a:buNone/>
            </a:pPr>
            <a:r>
              <a:rPr lang="en-US" sz="3100" b="1" baseline="30000" dirty="0" smtClean="0">
                <a:effectLst>
                  <a:outerShdw blurRad="38100" dist="38100" dir="2700000" algn="tl">
                    <a:srgbClr val="000000">
                      <a:alpha val="43137"/>
                    </a:srgbClr>
                  </a:outerShdw>
                </a:effectLst>
              </a:rPr>
              <a:t>21</a:t>
            </a:r>
            <a:r>
              <a:rPr lang="en-US" sz="3100" b="1" dirty="0" smtClean="0">
                <a:effectLst>
                  <a:outerShdw blurRad="38100" dist="38100" dir="2700000" algn="tl">
                    <a:srgbClr val="000000">
                      <a:alpha val="43137"/>
                    </a:srgbClr>
                  </a:outerShdw>
                </a:effectLst>
              </a:rPr>
              <a:t> </a:t>
            </a:r>
            <a:r>
              <a:rPr lang="en-US" sz="3100" b="1" dirty="0">
                <a:effectLst>
                  <a:outerShdw blurRad="38100" dist="38100" dir="2700000" algn="tl">
                    <a:srgbClr val="000000">
                      <a:alpha val="43137"/>
                    </a:srgbClr>
                  </a:outerShdw>
                </a:effectLst>
              </a:rPr>
              <a:t>And you were once alienated and hostile in mind because of your evil actions. </a:t>
            </a:r>
            <a:r>
              <a:rPr lang="en-US" sz="3100" b="1" baseline="30000" dirty="0">
                <a:effectLst>
                  <a:outerShdw blurRad="38100" dist="38100" dir="2700000" algn="tl">
                    <a:srgbClr val="000000">
                      <a:alpha val="43137"/>
                    </a:srgbClr>
                  </a:outerShdw>
                </a:effectLst>
              </a:rPr>
              <a:t>22</a:t>
            </a:r>
            <a:r>
              <a:rPr lang="en-US" sz="3100" b="1" dirty="0">
                <a:effectLst>
                  <a:outerShdw blurRad="38100" dist="38100" dir="2700000" algn="tl">
                    <a:srgbClr val="000000">
                      <a:alpha val="43137"/>
                    </a:srgbClr>
                  </a:outerShdw>
                </a:effectLst>
              </a:rPr>
              <a:t> But now He has reconciled you by His physical body through His death, to present you holy, faultless, and blameless before </a:t>
            </a:r>
            <a:r>
              <a:rPr lang="en-US" sz="3100" b="1" dirty="0" smtClean="0">
                <a:effectLst>
                  <a:outerShdw blurRad="38100" dist="38100" dir="2700000" algn="tl">
                    <a:srgbClr val="000000">
                      <a:alpha val="43137"/>
                    </a:srgbClr>
                  </a:outerShdw>
                </a:effectLst>
              </a:rPr>
              <a:t>Him—</a:t>
            </a:r>
            <a:r>
              <a:rPr lang="en-US" sz="3100" b="1" baseline="30000" dirty="0" smtClean="0">
                <a:effectLst>
                  <a:outerShdw blurRad="38100" dist="38100" dir="2700000" algn="tl">
                    <a:srgbClr val="000000">
                      <a:alpha val="43137"/>
                    </a:srgbClr>
                  </a:outerShdw>
                </a:effectLst>
              </a:rPr>
              <a:t>23</a:t>
            </a:r>
            <a:r>
              <a:rPr lang="en-US" sz="3100" b="1" dirty="0" smtClean="0">
                <a:effectLst>
                  <a:outerShdw blurRad="38100" dist="38100" dir="2700000" algn="tl">
                    <a:srgbClr val="000000">
                      <a:alpha val="43137"/>
                    </a:srgbClr>
                  </a:outerShdw>
                </a:effectLst>
              </a:rPr>
              <a:t> if indeed you</a:t>
            </a:r>
            <a:endParaRPr lang="en-US" sz="3100" b="1" dirty="0">
              <a:effectLst>
                <a:outerShdw blurRad="38100" dist="38100" dir="2700000" algn="tl">
                  <a:srgbClr val="000000">
                    <a:alpha val="43137"/>
                  </a:srgbClr>
                </a:outerShdw>
              </a:effectLst>
            </a:endParaRPr>
          </a:p>
        </p:txBody>
      </p:sp>
      <p:sp>
        <p:nvSpPr>
          <p:cNvPr id="5"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25</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250156"/>
          </a:xfrm>
        </p:spPr>
        <p:txBody>
          <a:bodyPr/>
          <a:lstStyle/>
          <a:p>
            <a:r>
              <a:rPr lang="en-US" sz="5600" b="1" dirty="0" smtClean="0">
                <a:effectLst>
                  <a:outerShdw blurRad="38100" dist="38100" dir="2700000" algn="tl">
                    <a:srgbClr val="000000">
                      <a:alpha val="43137"/>
                    </a:srgbClr>
                  </a:outerShdw>
                </a:effectLst>
              </a:rPr>
              <a:t>Colossians 1:21-23</a:t>
            </a:r>
            <a:endParaRPr lang="en-US" sz="5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14375" y="1393031"/>
            <a:ext cx="7715250" cy="3712369"/>
          </a:xfrm>
        </p:spPr>
        <p:style>
          <a:lnRef idx="2">
            <a:schemeClr val="accent6"/>
          </a:lnRef>
          <a:fillRef idx="1">
            <a:schemeClr val="lt1"/>
          </a:fillRef>
          <a:effectRef idx="0">
            <a:schemeClr val="accent6"/>
          </a:effectRef>
          <a:fontRef idx="minor">
            <a:schemeClr val="dk1"/>
          </a:fontRef>
        </p:style>
        <p:txBody>
          <a:bodyPr anchor="t"/>
          <a:lstStyle/>
          <a:p>
            <a:pPr marL="0" indent="0">
              <a:lnSpc>
                <a:spcPct val="150000"/>
              </a:lnSpc>
              <a:spcBef>
                <a:spcPts val="0"/>
              </a:spcBef>
              <a:buNone/>
            </a:pPr>
            <a:r>
              <a:rPr lang="en-US" sz="3100" b="1" dirty="0" smtClean="0">
                <a:effectLst>
                  <a:outerShdw blurRad="38100" dist="38100" dir="2700000" algn="tl">
                    <a:srgbClr val="000000">
                      <a:alpha val="43137"/>
                    </a:srgbClr>
                  </a:outerShdw>
                </a:effectLst>
              </a:rPr>
              <a:t>remain grounded and steadfast in the faith, and are not shifted away </a:t>
            </a:r>
            <a:r>
              <a:rPr lang="en-US" sz="3100" b="1" dirty="0">
                <a:effectLst>
                  <a:outerShdw blurRad="38100" dist="38100" dir="2700000" algn="tl">
                    <a:srgbClr val="000000">
                      <a:alpha val="43137"/>
                    </a:srgbClr>
                  </a:outerShdw>
                </a:effectLst>
              </a:rPr>
              <a:t>from the hope of the gospel that you heard. This gospel has been proclaimed in all creation under heaven, and I, Paul, have become a minister of it</a:t>
            </a:r>
            <a:r>
              <a:rPr lang="en-US" sz="3100" b="1" dirty="0" smtClean="0">
                <a:effectLst>
                  <a:outerShdw blurRad="38100" dist="38100" dir="2700000" algn="tl">
                    <a:srgbClr val="000000">
                      <a:alpha val="43137"/>
                    </a:srgbClr>
                  </a:outerShdw>
                </a:effectLst>
              </a:rPr>
              <a:t>.</a:t>
            </a:r>
            <a:endParaRPr lang="en-US" sz="3100" b="1" dirty="0">
              <a:effectLst>
                <a:outerShdw blurRad="38100" dist="38100" dir="2700000" algn="tl">
                  <a:srgbClr val="000000">
                    <a:alpha val="43137"/>
                  </a:srgbClr>
                </a:outerShdw>
              </a:effectLst>
            </a:endParaRP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26</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410891"/>
          </a:xfrm>
        </p:spPr>
        <p:txBody>
          <a:bodyPr/>
          <a:lstStyle/>
          <a:p>
            <a:r>
              <a:rPr lang="en-US" b="1" dirty="0" smtClean="0">
                <a:effectLst>
                  <a:outerShdw blurRad="38100" dist="38100" dir="2700000" algn="tl">
                    <a:srgbClr val="000000">
                      <a:alpha val="43137"/>
                    </a:srgbClr>
                  </a:outerShdw>
                </a:effectLst>
              </a:rPr>
              <a:t>What Christ Has Done</a:t>
            </a:r>
            <a:endParaRPr lang="en-US" dirty="0"/>
          </a:p>
        </p:txBody>
      </p:sp>
      <p:sp>
        <p:nvSpPr>
          <p:cNvPr id="3" name="Content Placeholder 2"/>
          <p:cNvSpPr>
            <a:spLocks noGrp="1"/>
          </p:cNvSpPr>
          <p:nvPr>
            <p:ph idx="1"/>
          </p:nvPr>
        </p:nvSpPr>
        <p:spPr>
          <a:xfrm>
            <a:off x="446485" y="1393031"/>
            <a:ext cx="8251031" cy="5143500"/>
          </a:xfrm>
        </p:spPr>
        <p:style>
          <a:lnRef idx="2">
            <a:schemeClr val="accent6"/>
          </a:lnRef>
          <a:fillRef idx="1">
            <a:schemeClr val="lt1"/>
          </a:fillRef>
          <a:effectRef idx="0">
            <a:schemeClr val="accent6"/>
          </a:effectRef>
          <a:fontRef idx="minor">
            <a:schemeClr val="dk1"/>
          </a:fontRef>
        </p:style>
        <p:txBody>
          <a:bodyPr anchor="t">
            <a:normAutofit lnSpcReduction="10000"/>
          </a:bodyPr>
          <a:lstStyle/>
          <a:p>
            <a:pPr>
              <a:spcBef>
                <a:spcPts val="0"/>
              </a:spcBef>
            </a:pPr>
            <a:r>
              <a:rPr lang="en-US" sz="2800" b="1" dirty="0" smtClean="0">
                <a:effectLst>
                  <a:outerShdw blurRad="38100" dist="38100" dir="2700000" algn="tl">
                    <a:srgbClr val="000000">
                      <a:alpha val="43137"/>
                    </a:srgbClr>
                  </a:outerShdw>
                </a:effectLst>
              </a:rPr>
              <a:t>So, put it into your own words.  What has Jesus done? </a:t>
            </a:r>
          </a:p>
          <a:p>
            <a:pPr>
              <a:spcBef>
                <a:spcPts val="0"/>
              </a:spcBef>
            </a:pPr>
            <a:endParaRPr lang="en-US" sz="2800" b="1" dirty="0" smtClean="0">
              <a:effectLst>
                <a:outerShdw blurRad="38100" dist="38100" dir="2700000" algn="tl">
                  <a:srgbClr val="000000">
                    <a:alpha val="43137"/>
                  </a:srgbClr>
                </a:outerShdw>
              </a:effectLst>
            </a:endParaRPr>
          </a:p>
          <a:p>
            <a:pPr>
              <a:spcBef>
                <a:spcPts val="0"/>
              </a:spcBef>
            </a:pPr>
            <a:r>
              <a:rPr lang="en-US" sz="2800" b="1" dirty="0" smtClean="0">
                <a:effectLst>
                  <a:outerShdw blurRad="38100" dist="38100" dir="2700000" algn="tl">
                    <a:srgbClr val="000000">
                      <a:alpha val="43137"/>
                    </a:srgbClr>
                  </a:outerShdw>
                </a:effectLst>
              </a:rPr>
              <a:t>Could He have done any of this if He was not who Paul declared He was?</a:t>
            </a:r>
          </a:p>
          <a:p>
            <a:pPr>
              <a:spcBef>
                <a:spcPts val="0"/>
              </a:spcBef>
            </a:pPr>
            <a:endParaRPr lang="en-US" sz="2800" b="1" dirty="0" smtClean="0">
              <a:effectLst>
                <a:outerShdw blurRad="38100" dist="38100" dir="2700000" algn="tl">
                  <a:srgbClr val="000000">
                    <a:alpha val="43137"/>
                  </a:srgbClr>
                </a:outerShdw>
              </a:effectLst>
            </a:endParaRPr>
          </a:p>
          <a:p>
            <a:pPr>
              <a:spcBef>
                <a:spcPts val="0"/>
              </a:spcBef>
            </a:pPr>
            <a:r>
              <a:rPr lang="en-US" sz="2800" b="1" dirty="0" smtClean="0">
                <a:effectLst>
                  <a:outerShdw blurRad="38100" dist="38100" dir="2700000" algn="tl">
                    <a:srgbClr val="000000">
                      <a:alpha val="43137"/>
                    </a:srgbClr>
                  </a:outerShdw>
                </a:effectLst>
              </a:rPr>
              <a:t>Why is “But now” in verse 22 such a </a:t>
            </a:r>
            <a:r>
              <a:rPr lang="en-US" sz="2800" b="1" dirty="0" smtClean="0">
                <a:effectLst>
                  <a:glow rad="101600">
                    <a:srgbClr val="FFC000">
                      <a:alpha val="60000"/>
                    </a:srgbClr>
                  </a:glow>
                  <a:outerShdw blurRad="38100" dist="38100" dir="2700000" algn="tl">
                    <a:srgbClr val="000000">
                      <a:alpha val="43137"/>
                    </a:srgbClr>
                  </a:outerShdw>
                </a:effectLst>
              </a:rPr>
              <a:t>hopeful</a:t>
            </a:r>
            <a:r>
              <a:rPr lang="en-US" sz="2800" b="1" dirty="0" smtClean="0">
                <a:effectLst>
                  <a:outerShdw blurRad="38100" dist="38100" dir="2700000" algn="tl">
                    <a:srgbClr val="000000">
                      <a:alpha val="43137"/>
                    </a:srgbClr>
                  </a:outerShdw>
                </a:effectLst>
              </a:rPr>
              <a:t> statement in a world that seems to be </a:t>
            </a:r>
            <a:r>
              <a:rPr lang="en-US" sz="2800" b="1" dirty="0" smtClean="0">
                <a:effectLst>
                  <a:glow rad="228600">
                    <a:schemeClr val="accent4">
                      <a:satMod val="175000"/>
                      <a:alpha val="40000"/>
                    </a:schemeClr>
                  </a:glow>
                  <a:outerShdw blurRad="38100" dist="38100" dir="2700000" algn="tl">
                    <a:srgbClr val="000000">
                      <a:alpha val="43137"/>
                    </a:srgbClr>
                  </a:outerShdw>
                </a:effectLst>
              </a:rPr>
              <a:t>spinning out of control</a:t>
            </a:r>
            <a:r>
              <a:rPr lang="en-US" sz="2800" b="1" dirty="0" smtClean="0">
                <a:effectLst>
                  <a:outerShdw blurRad="38100" dist="38100" dir="2700000" algn="tl">
                    <a:srgbClr val="000000">
                      <a:alpha val="43137"/>
                    </a:srgbClr>
                  </a:outerShdw>
                </a:effectLst>
              </a:rPr>
              <a:t>?</a:t>
            </a:r>
          </a:p>
          <a:p>
            <a:pPr>
              <a:spcBef>
                <a:spcPts val="0"/>
              </a:spcBef>
            </a:pPr>
            <a:endParaRPr lang="en-US" sz="2800" b="1" dirty="0" smtClean="0">
              <a:effectLst>
                <a:outerShdw blurRad="38100" dist="38100" dir="2700000" algn="tl">
                  <a:srgbClr val="000000">
                    <a:alpha val="43137"/>
                  </a:srgbClr>
                </a:outerShdw>
              </a:effectLst>
            </a:endParaRPr>
          </a:p>
          <a:p>
            <a:pPr>
              <a:spcBef>
                <a:spcPts val="0"/>
              </a:spcBef>
            </a:pPr>
            <a:r>
              <a:rPr lang="en-US" sz="2800" b="1" dirty="0" smtClean="0">
                <a:effectLst>
                  <a:outerShdw blurRad="38100" dist="38100" dir="2700000" algn="tl">
                    <a:srgbClr val="000000">
                      <a:alpha val="43137"/>
                    </a:srgbClr>
                  </a:outerShdw>
                </a:effectLst>
              </a:rPr>
              <a:t>What is the “once…but now” before and after statement of your life?</a:t>
            </a:r>
            <a:endParaRPr lang="en-US" sz="2800" b="1" dirty="0">
              <a:effectLst>
                <a:outerShdw blurRad="38100" dist="38100" dir="2700000" algn="tl">
                  <a:srgbClr val="000000">
                    <a:alpha val="43137"/>
                  </a:srgbClr>
                </a:outerShdw>
              </a:effectLst>
            </a:endParaRP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27</a:t>
            </a:fld>
            <a:endParaRPr lang="en-US" sz="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slide(fromBottom)">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87" y="142875"/>
            <a:ext cx="5607844" cy="1571625"/>
          </a:xfrm>
        </p:spPr>
        <p:txBody>
          <a:bodyPr anchor="b"/>
          <a:lstStyle/>
          <a:p>
            <a:pPr algn="l"/>
            <a:r>
              <a:rPr lang="en-US" b="1" dirty="0" smtClean="0">
                <a:effectLst>
                  <a:outerShdw blurRad="38100" dist="38100" dir="2700000" algn="tl">
                    <a:srgbClr val="000000">
                      <a:alpha val="43137"/>
                    </a:srgbClr>
                  </a:outerShdw>
                </a:effectLst>
              </a:rPr>
              <a:t>Without the Sun</a:t>
            </a:r>
            <a:endParaRPr lang="en-US" dirty="0"/>
          </a:p>
        </p:txBody>
      </p:sp>
      <p:sp>
        <p:nvSpPr>
          <p:cNvPr id="3" name="Content Placeholder 2"/>
          <p:cNvSpPr>
            <a:spLocks noGrp="1"/>
          </p:cNvSpPr>
          <p:nvPr>
            <p:ph idx="1"/>
          </p:nvPr>
        </p:nvSpPr>
        <p:spPr>
          <a:xfrm>
            <a:off x="446485" y="2035969"/>
            <a:ext cx="8251031" cy="3907631"/>
          </a:xfrm>
        </p:spPr>
        <p:style>
          <a:lnRef idx="2">
            <a:schemeClr val="accent6"/>
          </a:lnRef>
          <a:fillRef idx="1">
            <a:schemeClr val="lt1"/>
          </a:fillRef>
          <a:effectRef idx="0">
            <a:schemeClr val="accent6"/>
          </a:effectRef>
          <a:fontRef idx="minor">
            <a:schemeClr val="dk1"/>
          </a:fontRef>
        </p:style>
        <p:txBody>
          <a:bodyPr anchor="t"/>
          <a:lstStyle/>
          <a:p>
            <a:pPr>
              <a:lnSpc>
                <a:spcPts val="4219"/>
              </a:lnSpc>
              <a:spcBef>
                <a:spcPts val="0"/>
              </a:spcBef>
            </a:pPr>
            <a:r>
              <a:rPr lang="en-US" sz="3100" b="1" dirty="0" smtClean="0">
                <a:effectLst>
                  <a:outerShdw blurRad="38100" dist="38100" dir="2700000" algn="tl">
                    <a:srgbClr val="000000">
                      <a:alpha val="43137"/>
                    </a:srgbClr>
                  </a:outerShdw>
                </a:effectLst>
              </a:rPr>
              <a:t>If the sun were to disappear…all life on earth would die very shortly…Everything that orbits the sun would go off track and possibly collide without the gravitational pull from the sun.</a:t>
            </a:r>
          </a:p>
          <a:p>
            <a:pPr>
              <a:lnSpc>
                <a:spcPts val="4219"/>
              </a:lnSpc>
              <a:spcBef>
                <a:spcPts val="0"/>
              </a:spcBef>
            </a:pPr>
            <a:endParaRPr lang="en-US" sz="3100" b="1" dirty="0">
              <a:effectLst>
                <a:outerShdw blurRad="38100" dist="38100" dir="2700000" algn="tl">
                  <a:srgbClr val="000000">
                    <a:alpha val="43137"/>
                  </a:srgbClr>
                </a:outerShdw>
              </a:effectLst>
            </a:endParaRPr>
          </a:p>
          <a:p>
            <a:pPr>
              <a:lnSpc>
                <a:spcPts val="4219"/>
              </a:lnSpc>
              <a:spcBef>
                <a:spcPts val="0"/>
              </a:spcBef>
            </a:pPr>
            <a:r>
              <a:rPr lang="en-US" sz="3100" b="1" dirty="0" smtClean="0">
                <a:effectLst>
                  <a:outerShdw blurRad="38100" dist="38100" dir="2700000" algn="tl">
                    <a:srgbClr val="000000">
                      <a:alpha val="43137"/>
                    </a:srgbClr>
                  </a:outerShdw>
                </a:effectLst>
              </a:rPr>
              <a:t>What would life on earth be like without </a:t>
            </a:r>
            <a:r>
              <a:rPr lang="en-US" sz="3100" b="1" u="sng" dirty="0" smtClean="0">
                <a:effectLst>
                  <a:outerShdw blurRad="38100" dist="38100" dir="2700000" algn="tl">
                    <a:srgbClr val="000000">
                      <a:alpha val="43137"/>
                    </a:srgbClr>
                  </a:outerShdw>
                </a:effectLst>
              </a:rPr>
              <a:t>the SON</a:t>
            </a:r>
            <a:r>
              <a:rPr lang="en-US" sz="3100" b="1" dirty="0" smtClean="0">
                <a:effectLst>
                  <a:outerShdw blurRad="38100" dist="38100" dir="2700000" algn="tl">
                    <a:srgbClr val="000000">
                      <a:alpha val="43137"/>
                    </a:srgbClr>
                  </a:outerShdw>
                </a:effectLst>
              </a:rPr>
              <a:t>?</a:t>
            </a:r>
            <a:endParaRPr lang="en-US" sz="3100" b="1" dirty="0">
              <a:effectLst>
                <a:outerShdw blurRad="38100" dist="38100" dir="2700000" algn="tl">
                  <a:srgbClr val="000000">
                    <a:alpha val="43137"/>
                  </a:srgbClr>
                </a:outerShdw>
              </a:effectLst>
            </a:endParaRPr>
          </a:p>
        </p:txBody>
      </p:sp>
      <p:grpSp>
        <p:nvGrpSpPr>
          <p:cNvPr id="4" name="Group 1"/>
          <p:cNvGrpSpPr>
            <a:grpSpLocks/>
          </p:cNvGrpSpPr>
          <p:nvPr/>
        </p:nvGrpSpPr>
        <p:grpSpPr bwMode="auto">
          <a:xfrm>
            <a:off x="446484" y="160734"/>
            <a:ext cx="1982391" cy="1500188"/>
            <a:chOff x="0" y="0"/>
            <a:chExt cx="607" cy="461"/>
          </a:xfrm>
        </p:grpSpPr>
        <p:pic>
          <p:nvPicPr>
            <p:cNvPr id="5" name="Picture 2" descr="InsertedImage.jpg"/>
            <p:cNvPicPr>
              <a:picLocks noChangeAspect="1"/>
            </p:cNvPicPr>
            <p:nvPr/>
          </p:nvPicPr>
          <p:blipFill>
            <a:blip r:embed="rId2" cstate="print"/>
            <a:srcRect l="191" r="191"/>
            <a:stretch>
              <a:fillRect/>
            </a:stretch>
          </p:blipFill>
          <p:spPr bwMode="auto">
            <a:xfrm>
              <a:off x="5" y="5"/>
              <a:ext cx="597" cy="451"/>
            </a:xfrm>
            <a:prstGeom prst="rect">
              <a:avLst/>
            </a:prstGeom>
            <a:noFill/>
            <a:ln w="9525" cap="flat" cmpd="sng">
              <a:noFill/>
              <a:prstDash val="solid"/>
              <a:round/>
              <a:headEnd type="none" w="med" len="med"/>
              <a:tailEnd type="none" w="med" len="med"/>
            </a:ln>
            <a:effectLst/>
          </p:spPr>
        </p:pic>
        <p:pic>
          <p:nvPicPr>
            <p:cNvPr id="6" name="Picture 3"/>
            <p:cNvPicPr>
              <a:picLocks noChangeAspect="1"/>
            </p:cNvPicPr>
            <p:nvPr/>
          </p:nvPicPr>
          <p:blipFill>
            <a:blip r:embed="rId3" cstate="print"/>
            <a:srcRect/>
            <a:stretch>
              <a:fillRect/>
            </a:stretch>
          </p:blipFill>
          <p:spPr bwMode="auto">
            <a:xfrm>
              <a:off x="0" y="0"/>
              <a:ext cx="607" cy="461"/>
            </a:xfrm>
            <a:prstGeom prst="rect">
              <a:avLst/>
            </a:prstGeom>
            <a:noFill/>
            <a:ln w="12700" cap="rnd" cmpd="sng">
              <a:noFill/>
              <a:prstDash val="solid"/>
              <a:round/>
              <a:headEnd type="none" w="med" len="med"/>
              <a:tailEnd type="none" w="med" len="med"/>
            </a:ln>
            <a:effectLst/>
          </p:spPr>
        </p:pic>
      </p:grpSp>
      <p:sp>
        <p:nvSpPr>
          <p:cNvPr id="7"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28</a:t>
            </a:fld>
            <a:endParaRPr lang="en-US" sz="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28" presetClass="emph" presetSubtype="0" fill="hold" nodeType="withEffect">
                                  <p:stCondLst>
                                    <p:cond delay="0"/>
                                  </p:stCondLst>
                                  <p:iterate type="lt">
                                    <p:tmPct val="10000"/>
                                  </p:iterate>
                                  <p:childTnLst>
                                    <p:animClr clrSpc="rgb" dir="cw">
                                      <p:cBhvr override="childStyle">
                                        <p:cTn id="9" dur="500" fill="hold"/>
                                        <p:tgtEl>
                                          <p:spTgt spid="3">
                                            <p:txEl>
                                              <p:pRg st="2" end="2"/>
                                            </p:txEl>
                                          </p:spTgt>
                                        </p:tgtEl>
                                        <p:attrNameLst>
                                          <p:attrName>style.color</p:attrName>
                                        </p:attrNameLst>
                                      </p:cBhvr>
                                      <p:to>
                                        <a:schemeClr val="tx1"/>
                                      </p:to>
                                    </p:animClr>
                                    <p:animClr clrSpc="rgb" dir="cw">
                                      <p:cBhvr>
                                        <p:cTn id="10" dur="500" fill="hold"/>
                                        <p:tgtEl>
                                          <p:spTgt spid="3">
                                            <p:txEl>
                                              <p:pRg st="2" end="2"/>
                                            </p:txEl>
                                          </p:spTgt>
                                        </p:tgtEl>
                                        <p:attrNameLst>
                                          <p:attrName>fillcolor</p:attrName>
                                        </p:attrNameLst>
                                      </p:cBhvr>
                                      <p:to>
                                        <a:schemeClr val="tx1"/>
                                      </p:to>
                                    </p:animClr>
                                    <p:set>
                                      <p:cBhvr>
                                        <p:cTn id="11" dur="500" fill="hold"/>
                                        <p:tgtEl>
                                          <p:spTgt spid="3">
                                            <p:txEl>
                                              <p:pRg st="2" end="2"/>
                                            </p:txEl>
                                          </p:spTgt>
                                        </p:tgtEl>
                                        <p:attrNameLst>
                                          <p:attrName>fill.type</p:attrName>
                                        </p:attrNameLst>
                                      </p:cBhvr>
                                      <p:to>
                                        <p:strVal val="solid"/>
                                      </p:to>
                                    </p:set>
                                    <p:anim to="1.5" calcmode="lin" valueType="num">
                                      <p:cBhvr override="childStyle">
                                        <p:cTn id="12" dur="500" fill="hold"/>
                                        <p:tgtEl>
                                          <p:spTgt spid="3">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1017984"/>
            <a:ext cx="6250781" cy="857250"/>
          </a:xfrm>
        </p:spPr>
        <p:txBody>
          <a:bodyPr anchor="b"/>
          <a:lstStyle/>
          <a:p>
            <a:pPr algn="l"/>
            <a:r>
              <a:rPr lang="en-US" b="1" dirty="0" smtClean="0">
                <a:effectLst>
                  <a:outerShdw blurRad="38100" dist="38100" dir="2700000" algn="tl">
                    <a:srgbClr val="000000">
                      <a:alpha val="43137"/>
                    </a:srgbClr>
                  </a:outerShdw>
                </a:effectLst>
              </a:rPr>
              <a:t>You’re Grounded!</a:t>
            </a:r>
            <a:endParaRPr lang="en-US" dirty="0"/>
          </a:p>
        </p:txBody>
      </p:sp>
      <p:sp>
        <p:nvSpPr>
          <p:cNvPr id="3" name="Content Placeholder 2"/>
          <p:cNvSpPr>
            <a:spLocks noGrp="1"/>
          </p:cNvSpPr>
          <p:nvPr>
            <p:ph idx="1"/>
          </p:nvPr>
        </p:nvSpPr>
        <p:spPr>
          <a:xfrm>
            <a:off x="446485" y="2196703"/>
            <a:ext cx="8251031" cy="4339828"/>
          </a:xfrm>
        </p:spPr>
        <p:style>
          <a:lnRef idx="2">
            <a:schemeClr val="accent6"/>
          </a:lnRef>
          <a:fillRef idx="1">
            <a:schemeClr val="lt1"/>
          </a:fillRef>
          <a:effectRef idx="0">
            <a:schemeClr val="accent6"/>
          </a:effectRef>
          <a:fontRef idx="minor">
            <a:schemeClr val="dk1"/>
          </a:fontRef>
        </p:style>
        <p:txBody>
          <a:bodyPr anchor="t"/>
          <a:lstStyle/>
          <a:p>
            <a:pPr>
              <a:lnSpc>
                <a:spcPts val="4219"/>
              </a:lnSpc>
              <a:spcBef>
                <a:spcPts val="0"/>
              </a:spcBef>
            </a:pPr>
            <a:r>
              <a:rPr lang="en-US" sz="2800" b="1" dirty="0" smtClean="0">
                <a:effectLst>
                  <a:outerShdw blurRad="38100" dist="38100" dir="2700000" algn="tl">
                    <a:srgbClr val="000000">
                      <a:alpha val="43137"/>
                    </a:srgbClr>
                  </a:outerShdw>
                </a:effectLst>
              </a:rPr>
              <a:t>What did Paul mean by the statement in v. 23?</a:t>
            </a:r>
          </a:p>
          <a:p>
            <a:pPr>
              <a:lnSpc>
                <a:spcPts val="4219"/>
              </a:lnSpc>
              <a:spcBef>
                <a:spcPts val="0"/>
              </a:spcBef>
            </a:pPr>
            <a:endParaRPr lang="en-US" sz="2800" b="1" dirty="0">
              <a:effectLst>
                <a:outerShdw blurRad="38100" dist="38100" dir="2700000" algn="tl">
                  <a:srgbClr val="000000">
                    <a:alpha val="43137"/>
                  </a:srgbClr>
                </a:outerShdw>
              </a:effectLst>
            </a:endParaRPr>
          </a:p>
          <a:p>
            <a:pPr>
              <a:lnSpc>
                <a:spcPts val="4219"/>
              </a:lnSpc>
              <a:spcBef>
                <a:spcPts val="0"/>
              </a:spcBef>
            </a:pPr>
            <a:r>
              <a:rPr lang="en-US" sz="2800" b="1" dirty="0" smtClean="0">
                <a:effectLst>
                  <a:outerShdw blurRad="38100" dist="38100" dir="2700000" algn="tl">
                    <a:srgbClr val="000000">
                      <a:alpha val="43137"/>
                    </a:srgbClr>
                  </a:outerShdw>
                </a:effectLst>
              </a:rPr>
              <a:t>What are some “shocking” aspects of life in 2012?  How does Christ keep us grounded?</a:t>
            </a:r>
          </a:p>
          <a:p>
            <a:pPr>
              <a:lnSpc>
                <a:spcPts val="4219"/>
              </a:lnSpc>
              <a:spcBef>
                <a:spcPts val="0"/>
              </a:spcBef>
            </a:pPr>
            <a:endParaRPr lang="en-US" sz="2800" b="1" dirty="0">
              <a:effectLst>
                <a:outerShdw blurRad="38100" dist="38100" dir="2700000" algn="tl">
                  <a:srgbClr val="000000">
                    <a:alpha val="43137"/>
                  </a:srgbClr>
                </a:outerShdw>
              </a:effectLst>
            </a:endParaRPr>
          </a:p>
          <a:p>
            <a:pPr>
              <a:lnSpc>
                <a:spcPts val="4219"/>
              </a:lnSpc>
              <a:spcBef>
                <a:spcPts val="0"/>
              </a:spcBef>
            </a:pPr>
            <a:r>
              <a:rPr lang="en-US" sz="2800" b="1" dirty="0" smtClean="0">
                <a:effectLst>
                  <a:outerShdw blurRad="38100" dist="38100" dir="2700000" algn="tl">
                    <a:srgbClr val="000000">
                      <a:alpha val="43137"/>
                    </a:srgbClr>
                  </a:outerShdw>
                </a:effectLst>
              </a:rPr>
              <a:t>How can an ever growing relationship with Christ keep you grounded and centered?</a:t>
            </a:r>
            <a:endParaRPr lang="en-US" sz="2800" b="1" dirty="0">
              <a:effectLst>
                <a:outerShdw blurRad="38100" dist="38100" dir="2700000" algn="tl">
                  <a:srgbClr val="000000">
                    <a:alpha val="43137"/>
                  </a:srgbClr>
                </a:outerShdw>
              </a:effectLst>
            </a:endParaRPr>
          </a:p>
        </p:txBody>
      </p:sp>
      <p:pic>
        <p:nvPicPr>
          <p:cNvPr id="11266" name="Picture 2" descr="http://static.seton.com/media/catalog/product/Electrical-Symbol-Labels-On-A-Roll-59442-ba.gif"/>
          <p:cNvPicPr>
            <a:picLocks noChangeAspect="1" noChangeArrowheads="1"/>
          </p:cNvPicPr>
          <p:nvPr/>
        </p:nvPicPr>
        <p:blipFill>
          <a:blip r:embed="rId2" cstate="print"/>
          <a:srcRect/>
          <a:stretch>
            <a:fillRect/>
          </a:stretch>
        </p:blipFill>
        <p:spPr bwMode="auto">
          <a:xfrm>
            <a:off x="232172" y="214312"/>
            <a:ext cx="1553766" cy="1553766"/>
          </a:xfrm>
          <a:prstGeom prst="rect">
            <a:avLst/>
          </a:prstGeom>
          <a:noFill/>
        </p:spPr>
      </p:pic>
      <p:sp>
        <p:nvSpPr>
          <p:cNvPr id="8"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29</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392906" y="142875"/>
            <a:ext cx="8358188" cy="1303734"/>
          </a:xfrm>
        </p:spPr>
        <p:txBody>
          <a:bodyPr/>
          <a:lstStyle/>
          <a:p>
            <a:r>
              <a:rPr lang="en-US" sz="5600" b="1" dirty="0" smtClean="0">
                <a:effectLst>
                  <a:outerShdw blurRad="38100" dist="38100" dir="2700000" algn="tl">
                    <a:srgbClr val="000000">
                      <a:alpha val="43137"/>
                    </a:srgbClr>
                  </a:outerShdw>
                </a:effectLst>
              </a:rPr>
              <a:t>Center of the Universe</a:t>
            </a:r>
            <a:endParaRPr lang="en-US" sz="5600" b="1" dirty="0">
              <a:effectLst>
                <a:outerShdw blurRad="38100" dist="38100" dir="2700000" algn="tl">
                  <a:srgbClr val="000000">
                    <a:alpha val="43137"/>
                  </a:srgbClr>
                </a:outerShdw>
              </a:effectLst>
            </a:endParaRPr>
          </a:p>
        </p:txBody>
      </p:sp>
      <p:sp>
        <p:nvSpPr>
          <p:cNvPr id="7170" name="Rectangle 2"/>
          <p:cNvSpPr>
            <a:spLocks noGrp="1" noChangeArrowheads="1"/>
          </p:cNvSpPr>
          <p:nvPr>
            <p:ph type="body" idx="1"/>
          </p:nvPr>
        </p:nvSpPr>
        <p:spPr>
          <a:xfrm>
            <a:off x="392906" y="1446609"/>
            <a:ext cx="5143500" cy="4661297"/>
          </a:xfrm>
        </p:spPr>
        <p:style>
          <a:lnRef idx="2">
            <a:schemeClr val="accent6"/>
          </a:lnRef>
          <a:fillRef idx="1">
            <a:schemeClr val="lt1"/>
          </a:fillRef>
          <a:effectRef idx="0">
            <a:schemeClr val="accent6"/>
          </a:effectRef>
          <a:fontRef idx="minor">
            <a:schemeClr val="dk1"/>
          </a:fontRef>
        </p:style>
        <p:txBody>
          <a:bodyPr anchor="t"/>
          <a:lstStyle/>
          <a:p>
            <a:pPr>
              <a:spcBef>
                <a:spcPts val="0"/>
              </a:spcBef>
            </a:pPr>
            <a:r>
              <a:rPr lang="en-US" sz="2800" b="1" dirty="0" smtClean="0">
                <a:effectLst>
                  <a:outerShdw blurRad="38100" dist="38100" dir="2700000" algn="tl">
                    <a:srgbClr val="000000">
                      <a:alpha val="43137"/>
                    </a:srgbClr>
                  </a:outerShdw>
                </a:effectLst>
              </a:rPr>
              <a:t>Can you think of someone who lives as though they are the center of the universe?</a:t>
            </a:r>
            <a:br>
              <a:rPr lang="en-US" sz="2800" b="1" dirty="0" smtClean="0">
                <a:effectLst>
                  <a:outerShdw blurRad="38100" dist="38100" dir="2700000" algn="tl">
                    <a:srgbClr val="000000">
                      <a:alpha val="43137"/>
                    </a:srgbClr>
                  </a:outerShdw>
                </a:effectLst>
              </a:rPr>
            </a:br>
            <a:endParaRPr lang="en-US" sz="2800" b="1" dirty="0" smtClean="0">
              <a:effectLst>
                <a:outerShdw blurRad="38100" dist="38100" dir="2700000" algn="tl">
                  <a:srgbClr val="000000">
                    <a:alpha val="43137"/>
                  </a:srgbClr>
                </a:outerShdw>
              </a:effectLst>
            </a:endParaRPr>
          </a:p>
          <a:p>
            <a:pPr>
              <a:spcBef>
                <a:spcPts val="0"/>
              </a:spcBef>
            </a:pPr>
            <a:r>
              <a:rPr lang="en-US" sz="2800" b="1" dirty="0" smtClean="0">
                <a:effectLst>
                  <a:outerShdw blurRad="38100" dist="38100" dir="2700000" algn="tl">
                    <a:srgbClr val="000000">
                      <a:alpha val="43137"/>
                    </a:srgbClr>
                  </a:outerShdw>
                </a:effectLst>
              </a:rPr>
              <a:t>How would you describe his or her lifestyle?</a:t>
            </a:r>
            <a:br>
              <a:rPr lang="en-US" sz="2800" b="1" dirty="0" smtClean="0">
                <a:effectLst>
                  <a:outerShdw blurRad="38100" dist="38100" dir="2700000" algn="tl">
                    <a:srgbClr val="000000">
                      <a:alpha val="43137"/>
                    </a:srgbClr>
                  </a:outerShdw>
                </a:effectLst>
              </a:rPr>
            </a:br>
            <a:endParaRPr lang="en-US" sz="2800" b="1" dirty="0" smtClean="0">
              <a:effectLst>
                <a:outerShdw blurRad="38100" dist="38100" dir="2700000" algn="tl">
                  <a:srgbClr val="000000">
                    <a:alpha val="43137"/>
                  </a:srgbClr>
                </a:outerShdw>
              </a:effectLst>
            </a:endParaRPr>
          </a:p>
          <a:p>
            <a:pPr>
              <a:spcBef>
                <a:spcPts val="0"/>
              </a:spcBef>
            </a:pPr>
            <a:r>
              <a:rPr lang="en-US" sz="2800" b="1" dirty="0" smtClean="0">
                <a:effectLst>
                  <a:outerShdw blurRad="38100" dist="38100" dir="2700000" algn="tl">
                    <a:srgbClr val="000000">
                      <a:alpha val="43137"/>
                    </a:srgbClr>
                  </a:outerShdw>
                </a:effectLst>
              </a:rPr>
              <a:t>What are the long-term effects of a self-centered worldview?</a:t>
            </a:r>
            <a:endParaRPr lang="en-US" sz="2800" b="1" dirty="0">
              <a:effectLst>
                <a:outerShdw blurRad="38100" dist="38100" dir="2700000" algn="tl">
                  <a:srgbClr val="000000">
                    <a:alpha val="43137"/>
                  </a:srgbClr>
                </a:outerShdw>
              </a:effectLst>
            </a:endParaRPr>
          </a:p>
        </p:txBody>
      </p:sp>
      <p:pic>
        <p:nvPicPr>
          <p:cNvPr id="7177" name="Picture 9" descr="http://fitnessanddefense.com/wp-content/uploads/2011/02/Kim-Kardashian.jpeg"/>
          <p:cNvPicPr>
            <a:picLocks noChangeAspect="1" noChangeArrowheads="1"/>
          </p:cNvPicPr>
          <p:nvPr/>
        </p:nvPicPr>
        <p:blipFill>
          <a:blip r:embed="rId2" cstate="print"/>
          <a:srcRect/>
          <a:stretch>
            <a:fillRect/>
          </a:stretch>
        </p:blipFill>
        <p:spPr bwMode="auto">
          <a:xfrm>
            <a:off x="6822281" y="4339828"/>
            <a:ext cx="1446609" cy="1928813"/>
          </a:xfrm>
          <a:prstGeom prst="rect">
            <a:avLst/>
          </a:prstGeom>
          <a:noFill/>
        </p:spPr>
      </p:pic>
      <p:pic>
        <p:nvPicPr>
          <p:cNvPr id="7" name="Picture 5" descr="https://encrypted-tbn1.google.com/images?q=tbn:ANd9GcTtCVKQudL-vkXLTwJ2ZlSL_XNyz40EjFZHRSs0f8_-AVZUA9FX"/>
          <p:cNvPicPr>
            <a:picLocks noChangeAspect="1" noChangeArrowheads="1"/>
          </p:cNvPicPr>
          <p:nvPr/>
        </p:nvPicPr>
        <p:blipFill>
          <a:blip r:embed="rId3" cstate="print"/>
          <a:srcRect/>
          <a:stretch>
            <a:fillRect/>
          </a:stretch>
        </p:blipFill>
        <p:spPr bwMode="auto">
          <a:xfrm>
            <a:off x="5643563" y="2518172"/>
            <a:ext cx="1565143" cy="2089547"/>
          </a:xfrm>
          <a:prstGeom prst="rect">
            <a:avLst/>
          </a:prstGeom>
          <a:noFill/>
        </p:spPr>
      </p:pic>
      <p:pic>
        <p:nvPicPr>
          <p:cNvPr id="8" name="Picture 7" descr="http://ia.media-imdb.com/images/M/MV5BNjA0NjU4NTcwNl5BMl5BanBnXkFtZTcwMzMyNDgyMg@@._V1._SY314_CR67,0,214,314_.jpg"/>
          <p:cNvPicPr>
            <a:picLocks noChangeAspect="1" noChangeArrowheads="1"/>
          </p:cNvPicPr>
          <p:nvPr/>
        </p:nvPicPr>
        <p:blipFill>
          <a:blip r:embed="rId4" cstate="print"/>
          <a:srcRect/>
          <a:stretch>
            <a:fillRect/>
          </a:stretch>
        </p:blipFill>
        <p:spPr bwMode="auto">
          <a:xfrm>
            <a:off x="6875859" y="1607344"/>
            <a:ext cx="1433215" cy="2102941"/>
          </a:xfrm>
          <a:prstGeom prst="rect">
            <a:avLst/>
          </a:prstGeom>
          <a:noFill/>
        </p:spPr>
      </p:pic>
      <p:sp>
        <p:nvSpPr>
          <p:cNvPr id="9"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3</a:t>
            </a:fld>
            <a:endParaRPr lang="en-US" sz="800" dirty="0">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par>
                                <p:cTn id="11" presetID="8" presetClass="entr" presetSubtype="16" fill="hold" nodeType="with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diamond(in)">
                                      <p:cBhvr>
                                        <p:cTn id="13" dur="2000"/>
                                        <p:tgtEl>
                                          <p:spTgt spid="717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7170">
                                            <p:txEl>
                                              <p:pRg st="1" end="1"/>
                                            </p:txEl>
                                          </p:spTgt>
                                        </p:tgtEl>
                                        <p:attrNameLst>
                                          <p:attrName>style.visibility</p:attrName>
                                        </p:attrNameLst>
                                      </p:cBhvr>
                                      <p:to>
                                        <p:strVal val="visible"/>
                                      </p:to>
                                    </p:set>
                                    <p:animEffect transition="in" filter="slide(fromBottom)">
                                      <p:cBhvr>
                                        <p:cTn id="18" dur="500"/>
                                        <p:tgtEl>
                                          <p:spTgt spid="7170">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7170">
                                            <p:txEl>
                                              <p:pRg st="2" end="2"/>
                                            </p:txEl>
                                          </p:spTgt>
                                        </p:tgtEl>
                                        <p:attrNameLst>
                                          <p:attrName>style.visibility</p:attrName>
                                        </p:attrNameLst>
                                      </p:cBhvr>
                                      <p:to>
                                        <p:strVal val="visible"/>
                                      </p:to>
                                    </p:set>
                                    <p:animEffect transition="in" filter="slide(fromBottom)">
                                      <p:cBhvr>
                                        <p:cTn id="21" dur="500"/>
                                        <p:tgtEl>
                                          <p:spTgt spid="7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267890"/>
            <a:ext cx="6900416" cy="696516"/>
          </a:xfrm>
        </p:spPr>
        <p:txBody>
          <a:bodyPr anchor="b">
            <a:normAutofit fontScale="90000"/>
          </a:bodyPr>
          <a:lstStyle/>
          <a:p>
            <a:pPr algn="l"/>
            <a:r>
              <a:rPr lang="en-US" sz="5100" dirty="0" smtClean="0">
                <a:effectLst>
                  <a:outerShdw blurRad="38100" dist="38100" dir="2700000" algn="tl">
                    <a:srgbClr val="000000">
                      <a:alpha val="43137"/>
                    </a:srgbClr>
                  </a:outerShdw>
                </a:effectLst>
              </a:rPr>
              <a:t>Unbalanced?</a:t>
            </a:r>
            <a:endParaRPr lang="en-US" sz="5100" dirty="0"/>
          </a:p>
        </p:txBody>
      </p:sp>
      <p:sp>
        <p:nvSpPr>
          <p:cNvPr id="3" name="Content Placeholder 2"/>
          <p:cNvSpPr>
            <a:spLocks noGrp="1"/>
          </p:cNvSpPr>
          <p:nvPr>
            <p:ph idx="1"/>
          </p:nvPr>
        </p:nvSpPr>
        <p:spPr>
          <a:xfrm>
            <a:off x="3768328" y="1446610"/>
            <a:ext cx="5197078" cy="4679156"/>
          </a:xfrm>
        </p:spPr>
        <p:style>
          <a:lnRef idx="2">
            <a:schemeClr val="accent6"/>
          </a:lnRef>
          <a:fillRef idx="1">
            <a:schemeClr val="lt1"/>
          </a:fillRef>
          <a:effectRef idx="0">
            <a:schemeClr val="accent6"/>
          </a:effectRef>
          <a:fontRef idx="minor">
            <a:schemeClr val="dk1"/>
          </a:fontRef>
        </p:style>
        <p:txBody>
          <a:bodyPr anchor="t"/>
          <a:lstStyle/>
          <a:p>
            <a:pPr>
              <a:spcBef>
                <a:spcPts val="0"/>
              </a:spcBef>
            </a:pPr>
            <a:r>
              <a:rPr lang="en-US" sz="2500" b="1" dirty="0" smtClean="0">
                <a:effectLst>
                  <a:outerShdw blurRad="38100" dist="38100" dir="2700000" algn="tl">
                    <a:srgbClr val="000000">
                      <a:alpha val="43137"/>
                    </a:srgbClr>
                  </a:outerShdw>
                </a:effectLst>
              </a:rPr>
              <a:t>Losing the center is annoying in a washing machine, </a:t>
            </a:r>
            <a:r>
              <a:rPr lang="en-US" sz="2500" b="1" u="sng" dirty="0" smtClean="0">
                <a:effectLst>
                  <a:outerShdw blurRad="38100" dist="38100" dir="2700000" algn="tl">
                    <a:srgbClr val="000000">
                      <a:alpha val="43137"/>
                    </a:srgbClr>
                  </a:outerShdw>
                </a:effectLst>
              </a:rPr>
              <a:t>it’s devastating in life</a:t>
            </a:r>
            <a:r>
              <a:rPr lang="en-US" sz="2500" b="1" dirty="0" smtClean="0">
                <a:effectLst>
                  <a:outerShdw blurRad="38100" dist="38100" dir="2700000" algn="tl">
                    <a:srgbClr val="000000">
                      <a:alpha val="43137"/>
                    </a:srgbClr>
                  </a:outerShdw>
                </a:effectLst>
              </a:rPr>
              <a:t>!  </a:t>
            </a:r>
          </a:p>
          <a:p>
            <a:pPr>
              <a:spcBef>
                <a:spcPts val="0"/>
              </a:spcBef>
            </a:pPr>
            <a:endParaRPr lang="en-US" sz="2500" b="1" dirty="0">
              <a:effectLst>
                <a:outerShdw blurRad="38100" dist="38100" dir="2700000" algn="tl">
                  <a:srgbClr val="000000">
                    <a:alpha val="43137"/>
                  </a:srgbClr>
                </a:outerShdw>
              </a:effectLst>
            </a:endParaRPr>
          </a:p>
          <a:p>
            <a:pPr>
              <a:spcBef>
                <a:spcPts val="0"/>
              </a:spcBef>
            </a:pPr>
            <a:r>
              <a:rPr lang="en-US" sz="2500" b="1" dirty="0" smtClean="0">
                <a:effectLst>
                  <a:outerShdw blurRad="38100" dist="38100" dir="2700000" algn="tl">
                    <a:srgbClr val="000000">
                      <a:alpha val="43137"/>
                    </a:srgbClr>
                  </a:outerShdw>
                </a:effectLst>
              </a:rPr>
              <a:t>Lives that aren’t centered in Christ get thumped and tossed around by every situation and teaching.</a:t>
            </a:r>
          </a:p>
          <a:p>
            <a:pPr>
              <a:spcBef>
                <a:spcPts val="0"/>
              </a:spcBef>
            </a:pPr>
            <a:endParaRPr lang="en-US" sz="2500" b="1" dirty="0" smtClean="0">
              <a:effectLst>
                <a:outerShdw blurRad="38100" dist="38100" dir="2700000" algn="tl">
                  <a:srgbClr val="000000">
                    <a:alpha val="43137"/>
                  </a:srgbClr>
                </a:outerShdw>
              </a:effectLst>
            </a:endParaRPr>
          </a:p>
          <a:p>
            <a:pPr>
              <a:spcBef>
                <a:spcPts val="0"/>
              </a:spcBef>
            </a:pPr>
            <a:r>
              <a:rPr lang="en-US" sz="2500" b="1" dirty="0" smtClean="0">
                <a:effectLst>
                  <a:outerShdw blurRad="38100" dist="38100" dir="2700000" algn="tl">
                    <a:srgbClr val="000000">
                      <a:alpha val="43137"/>
                    </a:srgbClr>
                  </a:outerShdw>
                </a:effectLst>
              </a:rPr>
              <a:t>We can only stay in balance when we find a reliable center.</a:t>
            </a:r>
          </a:p>
          <a:p>
            <a:pPr>
              <a:spcBef>
                <a:spcPts val="0"/>
              </a:spcBef>
            </a:pPr>
            <a:endParaRPr lang="en-US" sz="2500" b="1" dirty="0">
              <a:effectLst>
                <a:outerShdw blurRad="38100" dist="38100" dir="2700000" algn="tl">
                  <a:srgbClr val="000000">
                    <a:alpha val="43137"/>
                  </a:srgbClr>
                </a:outerShdw>
              </a:effectLst>
            </a:endParaRPr>
          </a:p>
          <a:p>
            <a:pPr>
              <a:spcBef>
                <a:spcPts val="0"/>
              </a:spcBef>
            </a:pPr>
            <a:endParaRPr lang="en-US" sz="2500" b="1" dirty="0">
              <a:effectLst>
                <a:outerShdw blurRad="38100" dist="38100" dir="2700000" algn="tl">
                  <a:srgbClr val="000000">
                    <a:alpha val="43137"/>
                  </a:srgbClr>
                </a:outerShdw>
              </a:effectLst>
            </a:endParaRPr>
          </a:p>
        </p:txBody>
      </p:sp>
      <p:sp>
        <p:nvSpPr>
          <p:cNvPr id="6" name="Text Placeholder 5"/>
          <p:cNvSpPr>
            <a:spLocks noGrp="1"/>
          </p:cNvSpPr>
          <p:nvPr>
            <p:ph type="body" sz="half" idx="2"/>
          </p:nvPr>
        </p:nvSpPr>
        <p:spPr>
          <a:xfrm>
            <a:off x="232172" y="3321845"/>
            <a:ext cx="3214688" cy="2088356"/>
          </a:xfrm>
        </p:spPr>
        <p:style>
          <a:lnRef idx="2">
            <a:schemeClr val="accent6"/>
          </a:lnRef>
          <a:fillRef idx="1">
            <a:schemeClr val="lt1"/>
          </a:fillRef>
          <a:effectRef idx="0">
            <a:schemeClr val="accent6"/>
          </a:effectRef>
          <a:fontRef idx="minor">
            <a:schemeClr val="dk1"/>
          </a:fontRef>
        </p:style>
        <p:txBody>
          <a:bodyPr/>
          <a:lstStyle/>
          <a:p>
            <a:pPr algn="ctr">
              <a:spcBef>
                <a:spcPts val="0"/>
              </a:spcBef>
            </a:pPr>
            <a:r>
              <a:rPr lang="en-US" sz="2000" b="1" dirty="0" smtClean="0">
                <a:effectLst>
                  <a:outerShdw blurRad="38100" dist="38100" dir="2700000" algn="tl">
                    <a:srgbClr val="000000">
                      <a:alpha val="43137"/>
                    </a:srgbClr>
                  </a:outerShdw>
                </a:effectLst>
              </a:rPr>
              <a:t>Have you ever had a dancing washing machine?  </a:t>
            </a:r>
          </a:p>
          <a:p>
            <a:pPr algn="ctr"/>
            <a:r>
              <a:rPr lang="en-US" sz="2000" b="1" dirty="0" smtClean="0">
                <a:effectLst>
                  <a:outerShdw blurRad="38100" dist="38100" dir="2700000" algn="tl">
                    <a:srgbClr val="000000">
                      <a:alpha val="43137"/>
                    </a:srgbClr>
                  </a:outerShdw>
                </a:effectLst>
              </a:rPr>
              <a:t>You throw in a load of clothes and soon hear a wild thumping sound.</a:t>
            </a:r>
          </a:p>
          <a:p>
            <a:pPr algn="ctr"/>
            <a:r>
              <a:rPr lang="en-US" sz="2000" b="1" dirty="0" smtClean="0">
                <a:effectLst>
                  <a:outerShdw blurRad="38100" dist="38100" dir="2700000" algn="tl">
                    <a:srgbClr val="000000">
                      <a:alpha val="43137"/>
                    </a:srgbClr>
                  </a:outerShdw>
                </a:effectLst>
              </a:rPr>
              <a:t>What causes that?</a:t>
            </a:r>
            <a:endParaRPr lang="en-US" dirty="0"/>
          </a:p>
        </p:txBody>
      </p:sp>
      <p:pic>
        <p:nvPicPr>
          <p:cNvPr id="5" name="Picture 3"/>
          <p:cNvPicPr>
            <a:picLocks noChangeAspect="1"/>
          </p:cNvPicPr>
          <p:nvPr/>
        </p:nvPicPr>
        <p:blipFill>
          <a:blip r:embed="rId2" cstate="print"/>
          <a:srcRect/>
          <a:stretch>
            <a:fillRect/>
          </a:stretch>
        </p:blipFill>
        <p:spPr bwMode="auto">
          <a:xfrm>
            <a:off x="500063" y="1125141"/>
            <a:ext cx="2732485" cy="2020572"/>
          </a:xfrm>
          <a:prstGeom prst="rect">
            <a:avLst/>
          </a:prstGeom>
          <a:noFill/>
          <a:ln w="12700" cap="flat" cmpd="sng">
            <a:noFill/>
            <a:prstDash val="solid"/>
            <a:miter lim="0"/>
            <a:headEnd type="none" w="med" len="med"/>
            <a:tailEnd type="none" w="med" len="med"/>
          </a:ln>
          <a:effectLst/>
        </p:spPr>
      </p:pic>
      <p:sp>
        <p:nvSpPr>
          <p:cNvPr id="7"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30</a:t>
            </a:fld>
            <a:endParaRPr lang="en-US" sz="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5750" y="1339453"/>
            <a:ext cx="8626078" cy="5250656"/>
          </a:xfrm>
        </p:spPr>
        <p:style>
          <a:lnRef idx="2">
            <a:schemeClr val="accent6"/>
          </a:lnRef>
          <a:fillRef idx="1">
            <a:schemeClr val="lt1"/>
          </a:fillRef>
          <a:effectRef idx="0">
            <a:schemeClr val="accent6"/>
          </a:effectRef>
          <a:fontRef idx="minor">
            <a:schemeClr val="dk1"/>
          </a:fontRef>
        </p:style>
        <p:txBody>
          <a:bodyPr/>
          <a:lstStyle/>
          <a:p>
            <a:pPr>
              <a:spcBef>
                <a:spcPts val="0"/>
              </a:spcBef>
              <a:defRPr/>
            </a:pPr>
            <a:r>
              <a:rPr lang="en-US" sz="2800" b="1" dirty="0" smtClean="0">
                <a:effectLst>
                  <a:outerShdw blurRad="38100" dist="38100" dir="2700000" algn="tl">
                    <a:srgbClr val="000000">
                      <a:alpha val="43137"/>
                    </a:srgbClr>
                  </a:outerShdw>
                </a:effectLst>
              </a:rPr>
              <a:t>The </a:t>
            </a:r>
            <a:r>
              <a:rPr lang="en-US" sz="2800" b="1" dirty="0" err="1" smtClean="0">
                <a:effectLst>
                  <a:outerShdw blurRad="38100" dist="38100" dir="2700000" algn="tl">
                    <a:srgbClr val="000000">
                      <a:alpha val="43137"/>
                    </a:srgbClr>
                  </a:outerShdw>
                </a:effectLst>
              </a:rPr>
              <a:t>Barna</a:t>
            </a:r>
            <a:r>
              <a:rPr lang="en-US" sz="2800" b="1" dirty="0" smtClean="0">
                <a:effectLst>
                  <a:outerShdw blurRad="38100" dist="38100" dir="2700000" algn="tl">
                    <a:srgbClr val="000000">
                      <a:alpha val="43137"/>
                    </a:srgbClr>
                  </a:outerShdw>
                </a:effectLst>
              </a:rPr>
              <a:t> Group surveyed </a:t>
            </a:r>
            <a:r>
              <a:rPr lang="en-US" sz="2800" b="1" dirty="0">
                <a:effectLst>
                  <a:outerShdw blurRad="38100" dist="38100" dir="2700000" algn="tl">
                    <a:srgbClr val="000000">
                      <a:alpha val="43137"/>
                    </a:srgbClr>
                  </a:outerShdw>
                </a:effectLst>
              </a:rPr>
              <a:t>adults </a:t>
            </a:r>
            <a:r>
              <a:rPr lang="en-US" sz="2800" b="1" dirty="0" smtClean="0">
                <a:effectLst>
                  <a:outerShdw blurRad="38100" dist="38100" dir="2700000" algn="tl">
                    <a:srgbClr val="000000">
                      <a:alpha val="43137"/>
                    </a:srgbClr>
                  </a:outerShdw>
                </a:effectLst>
              </a:rPr>
              <a:t>to determine how many have a biblical worldview.  They found </a:t>
            </a:r>
            <a:r>
              <a:rPr lang="en-US" sz="2800" b="1" dirty="0">
                <a:effectLst>
                  <a:outerShdw blurRad="38100" dist="38100" dir="2700000" algn="tl">
                    <a:srgbClr val="000000">
                      <a:alpha val="43137"/>
                    </a:srgbClr>
                  </a:outerShdw>
                </a:effectLst>
              </a:rPr>
              <a:t>that only 9% </a:t>
            </a:r>
            <a:r>
              <a:rPr lang="en-US" sz="2800" b="1" dirty="0" smtClean="0">
                <a:effectLst>
                  <a:outerShdw blurRad="38100" dist="38100" dir="2700000" algn="tl">
                    <a:srgbClr val="000000">
                      <a:alpha val="43137"/>
                    </a:srgbClr>
                  </a:outerShdw>
                </a:effectLst>
              </a:rPr>
              <a:t>believe </a:t>
            </a:r>
            <a:r>
              <a:rPr lang="en-US" sz="2800" b="1" dirty="0">
                <a:effectLst>
                  <a:outerShdw blurRad="38100" dist="38100" dir="2700000" algn="tl">
                    <a:srgbClr val="000000">
                      <a:alpha val="43137"/>
                    </a:srgbClr>
                  </a:outerShdw>
                </a:effectLst>
              </a:rPr>
              <a:t>the following</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a:p>
            <a:pPr marL="553621" lvl="1">
              <a:spcBef>
                <a:spcPts val="0"/>
              </a:spcBef>
            </a:pPr>
            <a:endParaRPr lang="en-US" b="1" dirty="0" smtClean="0">
              <a:effectLst>
                <a:outerShdw blurRad="38100" dist="38100" dir="2700000" algn="tl">
                  <a:srgbClr val="000000">
                    <a:alpha val="43137"/>
                  </a:srgbClr>
                </a:outerShdw>
              </a:effectLst>
            </a:endParaRPr>
          </a:p>
          <a:p>
            <a:pPr marL="553621" lvl="1">
              <a:spcBef>
                <a:spcPts val="0"/>
              </a:spcBef>
            </a:pPr>
            <a:r>
              <a:rPr lang="en-US" b="1" dirty="0" smtClean="0">
                <a:effectLst>
                  <a:outerShdw blurRad="38100" dist="38100" dir="2700000" algn="tl">
                    <a:srgbClr val="000000">
                      <a:alpha val="43137"/>
                    </a:srgbClr>
                  </a:outerShdw>
                </a:effectLst>
              </a:rPr>
              <a:t>There </a:t>
            </a:r>
            <a:r>
              <a:rPr lang="en-US" b="1" dirty="0">
                <a:effectLst>
                  <a:outerShdw blurRad="38100" dist="38100" dir="2700000" algn="tl">
                    <a:srgbClr val="000000">
                      <a:alpha val="43137"/>
                    </a:srgbClr>
                  </a:outerShdw>
                </a:effectLst>
              </a:rPr>
              <a:t>is absolute moral </a:t>
            </a:r>
            <a:r>
              <a:rPr lang="en-US" b="1" dirty="0" smtClean="0">
                <a:effectLst>
                  <a:outerShdw blurRad="38100" dist="38100" dir="2700000" algn="tl">
                    <a:srgbClr val="000000">
                      <a:alpha val="43137"/>
                    </a:srgbClr>
                  </a:outerShdw>
                </a:effectLst>
              </a:rPr>
              <a:t>truth</a:t>
            </a:r>
          </a:p>
          <a:p>
            <a:pPr marL="553621" lvl="1">
              <a:spcBef>
                <a:spcPts val="0"/>
              </a:spcBef>
            </a:pPr>
            <a:r>
              <a:rPr lang="en-US" b="1" dirty="0" smtClean="0">
                <a:effectLst>
                  <a:outerShdw blurRad="38100" dist="38100" dir="2700000" algn="tl">
                    <a:srgbClr val="000000">
                      <a:alpha val="43137"/>
                    </a:srgbClr>
                  </a:outerShdw>
                </a:effectLst>
              </a:rPr>
              <a:t>The Bible is totally accurate</a:t>
            </a:r>
          </a:p>
          <a:p>
            <a:pPr marL="553621" lvl="1">
              <a:spcBef>
                <a:spcPts val="0"/>
              </a:spcBef>
            </a:pPr>
            <a:r>
              <a:rPr lang="en-US" b="1" dirty="0" smtClean="0">
                <a:effectLst>
                  <a:outerShdw blurRad="38100" dist="38100" dir="2700000" algn="tl">
                    <a:srgbClr val="000000">
                      <a:alpha val="43137"/>
                    </a:srgbClr>
                  </a:outerShdw>
                </a:effectLst>
              </a:rPr>
              <a:t>A person cannot earn their way into heaven</a:t>
            </a:r>
          </a:p>
          <a:p>
            <a:pPr marL="553621" lvl="1">
              <a:spcBef>
                <a:spcPts val="0"/>
              </a:spcBef>
            </a:pPr>
            <a:r>
              <a:rPr lang="en-US" b="1" dirty="0" smtClean="0">
                <a:effectLst>
                  <a:outerShdw blurRad="38100" dist="38100" dir="2700000" algn="tl">
                    <a:srgbClr val="000000">
                      <a:alpha val="43137"/>
                    </a:srgbClr>
                  </a:outerShdw>
                </a:effectLst>
              </a:rPr>
              <a:t>Jesus lived a sinless life</a:t>
            </a:r>
          </a:p>
          <a:p>
            <a:pPr marL="553621" lvl="1">
              <a:spcBef>
                <a:spcPts val="0"/>
              </a:spcBef>
            </a:pPr>
            <a:r>
              <a:rPr lang="en-US" b="1" dirty="0" smtClean="0">
                <a:effectLst>
                  <a:outerShdw blurRad="38100" dist="38100" dir="2700000" algn="tl">
                    <a:srgbClr val="000000">
                      <a:alpha val="43137"/>
                    </a:srgbClr>
                  </a:outerShdw>
                </a:effectLst>
              </a:rPr>
              <a:t>God is the all-knowing, all-powerful Creator who rules the universe</a:t>
            </a:r>
          </a:p>
          <a:p>
            <a:pPr marL="553621" lvl="1">
              <a:spcBef>
                <a:spcPts val="0"/>
              </a:spcBef>
            </a:pPr>
            <a:r>
              <a:rPr lang="en-US" b="1" dirty="0" smtClean="0">
                <a:effectLst>
                  <a:outerShdw blurRad="38100" dist="38100" dir="2700000" algn="tl">
                    <a:srgbClr val="000000">
                      <a:alpha val="43137"/>
                    </a:srgbClr>
                  </a:outerShdw>
                </a:effectLst>
              </a:rPr>
              <a:t>Satan is real</a:t>
            </a:r>
          </a:p>
        </p:txBody>
      </p:sp>
      <p:pic>
        <p:nvPicPr>
          <p:cNvPr id="72706" name="Picture 2" descr="http://2.bp.blogspot.com/_osaD07-XJ70/TPPIf-z6URI/AAAAAAAAQxc/DGg99QAEZyQ/s1600/BarnaGroupNEWlogo.jpg"/>
          <p:cNvPicPr>
            <a:picLocks noChangeAspect="1" noChangeArrowheads="1"/>
          </p:cNvPicPr>
          <p:nvPr/>
        </p:nvPicPr>
        <p:blipFill>
          <a:blip r:embed="rId2" cstate="print"/>
          <a:srcRect/>
          <a:stretch>
            <a:fillRect/>
          </a:stretch>
        </p:blipFill>
        <p:spPr bwMode="auto">
          <a:xfrm>
            <a:off x="285750" y="267891"/>
            <a:ext cx="2839641" cy="809742"/>
          </a:xfrm>
          <a:prstGeom prst="rect">
            <a:avLst/>
          </a:prstGeom>
          <a:noFill/>
        </p:spPr>
      </p:pic>
      <p:sp>
        <p:nvSpPr>
          <p:cNvPr id="6" name="Title 1"/>
          <p:cNvSpPr>
            <a:spLocks noGrp="1"/>
          </p:cNvSpPr>
          <p:nvPr>
            <p:ph type="title"/>
          </p:nvPr>
        </p:nvSpPr>
        <p:spPr>
          <a:xfrm>
            <a:off x="2268141" y="267891"/>
            <a:ext cx="6250781" cy="857250"/>
          </a:xfrm>
        </p:spPr>
        <p:txBody>
          <a:bodyPr anchor="b"/>
          <a:lstStyle/>
          <a:p>
            <a:pPr algn="r"/>
            <a:r>
              <a:rPr lang="en-US" sz="4200" b="1" dirty="0" smtClean="0">
                <a:effectLst>
                  <a:outerShdw blurRad="38100" dist="38100" dir="2700000" algn="tl">
                    <a:srgbClr val="000000">
                      <a:alpha val="43137"/>
                    </a:srgbClr>
                  </a:outerShdw>
                </a:effectLst>
              </a:rPr>
              <a:t>Biblical Worldview</a:t>
            </a:r>
            <a:endParaRPr lang="en-US" sz="4200" dirty="0"/>
          </a:p>
        </p:txBody>
      </p:sp>
      <p:sp>
        <p:nvSpPr>
          <p:cNvPr id="7"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31</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oubless Living - Red Cross.png"/>
          <p:cNvPicPr>
            <a:picLocks noGrp="1" noChangeAspect="1"/>
          </p:cNvPicPr>
          <p:nvPr>
            <p:ph idx="1"/>
          </p:nvPr>
        </p:nvPicPr>
        <p:blipFill>
          <a:blip r:embed="rId2" cstate="print"/>
          <a:stretch>
            <a:fillRect/>
          </a:stretch>
        </p:blipFill>
        <p:spPr>
          <a:xfrm>
            <a:off x="2160985" y="214313"/>
            <a:ext cx="4822031" cy="1388403"/>
          </a:xfrm>
        </p:spPr>
      </p:pic>
      <p:sp>
        <p:nvSpPr>
          <p:cNvPr id="11" name="Content Placeholder 2"/>
          <p:cNvSpPr txBox="1">
            <a:spLocks/>
          </p:cNvSpPr>
          <p:nvPr/>
        </p:nvSpPr>
        <p:spPr bwMode="auto">
          <a:xfrm>
            <a:off x="446485" y="1768078"/>
            <a:ext cx="8251031" cy="476845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35717" tIns="35717" rIns="35717" bIns="35717" numCol="1" anchor="t" anchorCtr="0" compatLnSpc="1">
            <a:prstTxWarp prst="textNoShape">
              <a:avLst/>
            </a:prstTxWarp>
          </a:bodyPr>
          <a:lstStyle/>
          <a:p>
            <a:pPr marL="312528" indent="-312528" defTabSz="321457" fontAlgn="base" hangingPunct="0">
              <a:spcAft>
                <a:spcPct val="0"/>
              </a:spcAft>
              <a:buSzPct val="43000"/>
              <a:buBlip>
                <a:blip r:embed="rId3"/>
              </a:buBlip>
              <a:defRPr/>
            </a:pPr>
            <a:r>
              <a:rPr lang="en-US" sz="2800" b="1" kern="0" dirty="0" smtClean="0">
                <a:solidFill>
                  <a:schemeClr val="tx1"/>
                </a:solidFill>
                <a:effectLst>
                  <a:outerShdw blurRad="38100" dist="38100" dir="2700000" algn="tl">
                    <a:srgbClr val="000000">
                      <a:alpha val="43137"/>
                    </a:srgbClr>
                  </a:outerShdw>
                </a:effectLst>
                <a:sym typeface="Chalkduster" charset="0"/>
              </a:rPr>
              <a:t>Seeing Christ for who He really is requires a biblical worldview.  </a:t>
            </a:r>
          </a:p>
          <a:p>
            <a:pPr marL="312528" indent="-312528" defTabSz="321457" fontAlgn="base" hangingPunct="0">
              <a:spcAft>
                <a:spcPct val="0"/>
              </a:spcAft>
              <a:buSzPct val="43000"/>
              <a:buBlip>
                <a:blip r:embed="rId3"/>
              </a:buBlip>
              <a:defRPr/>
            </a:pPr>
            <a:endParaRPr lang="en-US" sz="2800" b="1" kern="0" dirty="0" smtClean="0">
              <a:solidFill>
                <a:schemeClr val="tx1"/>
              </a:solidFill>
              <a:effectLst>
                <a:outerShdw blurRad="38100" dist="38100" dir="2700000" algn="tl">
                  <a:srgbClr val="000000">
                    <a:alpha val="43137"/>
                  </a:srgbClr>
                </a:outerShdw>
              </a:effectLst>
              <a:sym typeface="Chalkduster" charset="0"/>
            </a:endParaRPr>
          </a:p>
          <a:p>
            <a:pPr marL="312528" indent="-312528">
              <a:buSzPct val="43000"/>
              <a:buBlip>
                <a:blip r:embed="rId3"/>
              </a:buBlip>
            </a:pPr>
            <a:r>
              <a:rPr lang="en-US" sz="2800" b="1" kern="0" dirty="0" smtClean="0">
                <a:solidFill>
                  <a:schemeClr val="tx1"/>
                </a:solidFill>
                <a:effectLst>
                  <a:outerShdw blurRad="38100" dist="38100" dir="2700000" algn="tl">
                    <a:srgbClr val="000000">
                      <a:alpha val="43137"/>
                    </a:srgbClr>
                  </a:outerShdw>
                </a:effectLst>
              </a:rPr>
              <a:t>Our worldview dramatically influences our choices and has a huge impact on behavior.  And, w</a:t>
            </a:r>
            <a:r>
              <a:rPr lang="en-US" sz="2800" b="1" dirty="0" smtClean="0">
                <a:solidFill>
                  <a:schemeClr val="tx1"/>
                </a:solidFill>
                <a:effectLst>
                  <a:outerShdw blurRad="38100" dist="38100" dir="2700000" algn="tl">
                    <a:srgbClr val="000000">
                      <a:alpha val="43137"/>
                    </a:srgbClr>
                  </a:outerShdw>
                </a:effectLst>
              </a:rPr>
              <a:t>orldview is primarily shaped and established by age 13.</a:t>
            </a:r>
          </a:p>
          <a:p>
            <a:pPr marL="312528" indent="-312528" defTabSz="321457" fontAlgn="base" hangingPunct="0">
              <a:spcAft>
                <a:spcPct val="0"/>
              </a:spcAft>
              <a:buSzPct val="43000"/>
              <a:buBlip>
                <a:blip r:embed="rId3"/>
              </a:buBlip>
              <a:defRPr/>
            </a:pPr>
            <a:endParaRPr lang="en-US" sz="2800" b="1" kern="0" dirty="0" smtClean="0">
              <a:solidFill>
                <a:schemeClr val="tx1"/>
              </a:solidFill>
              <a:effectLst>
                <a:outerShdw blurRad="38100" dist="38100" dir="2700000" algn="tl">
                  <a:srgbClr val="000000">
                    <a:alpha val="43137"/>
                  </a:srgbClr>
                </a:outerShdw>
              </a:effectLst>
            </a:endParaRPr>
          </a:p>
          <a:p>
            <a:pPr marL="312528" indent="-312528" defTabSz="321457" fontAlgn="base" hangingPunct="0">
              <a:spcAft>
                <a:spcPct val="0"/>
              </a:spcAft>
              <a:buSzPct val="43000"/>
              <a:buBlip>
                <a:blip r:embed="rId3"/>
              </a:buBlip>
              <a:defRPr/>
            </a:pPr>
            <a:r>
              <a:rPr lang="en-US" sz="2800" b="1" kern="0" dirty="0" smtClean="0">
                <a:solidFill>
                  <a:schemeClr val="tx1"/>
                </a:solidFill>
                <a:effectLst>
                  <a:outerShdw blurRad="38100" dist="38100" dir="2700000" algn="tl">
                    <a:srgbClr val="000000">
                      <a:alpha val="43137"/>
                    </a:srgbClr>
                  </a:outerShdw>
                </a:effectLst>
              </a:rPr>
              <a:t>Check out pages 88-89 in your quarterly for some great ideas for building and reinforcing a biblical worldview in your family.</a:t>
            </a:r>
          </a:p>
        </p:txBody>
      </p:sp>
      <p:sp>
        <p:nvSpPr>
          <p:cNvPr id="12"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32</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oubless Living - Red Cross.png"/>
          <p:cNvPicPr>
            <a:picLocks noGrp="1" noChangeAspect="1"/>
          </p:cNvPicPr>
          <p:nvPr>
            <p:ph idx="1"/>
          </p:nvPr>
        </p:nvPicPr>
        <p:blipFill>
          <a:blip r:embed="rId2" cstate="print"/>
          <a:stretch>
            <a:fillRect/>
          </a:stretch>
        </p:blipFill>
        <p:spPr>
          <a:xfrm>
            <a:off x="2160985" y="214313"/>
            <a:ext cx="4822031" cy="1388403"/>
          </a:xfrm>
        </p:spPr>
      </p:pic>
      <p:sp>
        <p:nvSpPr>
          <p:cNvPr id="11" name="Content Placeholder 2"/>
          <p:cNvSpPr txBox="1">
            <a:spLocks/>
          </p:cNvSpPr>
          <p:nvPr/>
        </p:nvSpPr>
        <p:spPr bwMode="auto">
          <a:xfrm>
            <a:off x="446485" y="1768078"/>
            <a:ext cx="8251031" cy="476845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35717" tIns="35717" rIns="35717" bIns="35717" numCol="1" anchor="t" anchorCtr="0" compatLnSpc="1">
            <a:prstTxWarp prst="textNoShape">
              <a:avLst/>
            </a:prstTxWarp>
          </a:bodyPr>
          <a:lstStyle/>
          <a:p>
            <a:pPr marL="312528" indent="-312528" defTabSz="321457" fontAlgn="base" hangingPunct="0">
              <a:spcAft>
                <a:spcPct val="0"/>
              </a:spcAft>
              <a:buSzPct val="43000"/>
              <a:buBlip>
                <a:blip r:embed="rId3"/>
              </a:buBlip>
              <a:defRPr/>
            </a:pPr>
            <a:r>
              <a:rPr lang="en-US" sz="3100" b="1" kern="0" dirty="0" smtClean="0">
                <a:effectLst>
                  <a:outerShdw blurRad="38100" dist="38100" dir="2700000" algn="tl">
                    <a:srgbClr val="000000">
                      <a:alpha val="43137"/>
                    </a:srgbClr>
                  </a:outerShdw>
                </a:effectLst>
              </a:rPr>
              <a:t>Remember, seeing Christ for who He really is and then seeing everything else in light of that reality is the key to doubtless living.</a:t>
            </a:r>
          </a:p>
          <a:p>
            <a:pPr marL="312528" indent="-312528" defTabSz="321457" fontAlgn="base" hangingPunct="0">
              <a:spcAft>
                <a:spcPct val="0"/>
              </a:spcAft>
              <a:buSzPct val="43000"/>
              <a:buBlip>
                <a:blip r:embed="rId3"/>
              </a:buBlip>
              <a:defRPr/>
            </a:pPr>
            <a:endParaRPr lang="en-US" sz="3100" b="1" kern="0" dirty="0" smtClean="0">
              <a:effectLst>
                <a:outerShdw blurRad="38100" dist="38100" dir="2700000" algn="tl">
                  <a:srgbClr val="000000">
                    <a:alpha val="43137"/>
                  </a:srgbClr>
                </a:outerShdw>
              </a:effectLst>
            </a:endParaRPr>
          </a:p>
          <a:p>
            <a:pPr marL="312528" indent="-312528" defTabSz="321457" fontAlgn="base" hangingPunct="0">
              <a:spcAft>
                <a:spcPct val="0"/>
              </a:spcAft>
              <a:buSzPct val="43000"/>
              <a:buBlip>
                <a:blip r:embed="rId3"/>
              </a:buBlip>
              <a:defRPr/>
            </a:pPr>
            <a:r>
              <a:rPr lang="en-US" sz="3100" b="1" kern="0" dirty="0" smtClean="0">
                <a:effectLst>
                  <a:outerShdw blurRad="38100" dist="38100" dir="2700000" algn="tl">
                    <a:srgbClr val="000000">
                      <a:alpha val="43137"/>
                    </a:srgbClr>
                  </a:outerShdw>
                </a:effectLst>
              </a:rPr>
              <a:t>To achieve that we need to understand who Christ is and what He has done, stand in awe of Him, and bow in submission to His authority.</a:t>
            </a: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33</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oubless Living - Red Cross.png"/>
          <p:cNvPicPr>
            <a:picLocks noGrp="1" noChangeAspect="1"/>
          </p:cNvPicPr>
          <p:nvPr>
            <p:ph idx="1"/>
          </p:nvPr>
        </p:nvPicPr>
        <p:blipFill>
          <a:blip r:embed="rId2" cstate="print"/>
          <a:stretch>
            <a:fillRect/>
          </a:stretch>
        </p:blipFill>
        <p:spPr>
          <a:xfrm>
            <a:off x="2160985" y="214313"/>
            <a:ext cx="4822031" cy="1388403"/>
          </a:xfrm>
        </p:spPr>
      </p:pic>
      <p:sp>
        <p:nvSpPr>
          <p:cNvPr id="11" name="Content Placeholder 2"/>
          <p:cNvSpPr txBox="1">
            <a:spLocks/>
          </p:cNvSpPr>
          <p:nvPr/>
        </p:nvSpPr>
        <p:spPr bwMode="auto">
          <a:xfrm>
            <a:off x="446485" y="1982391"/>
            <a:ext cx="8251031" cy="266581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35717" tIns="35717" rIns="35717" bIns="35717" numCol="1" anchor="t" anchorCtr="0" compatLnSpc="1">
            <a:prstTxWarp prst="textNoShape">
              <a:avLst/>
            </a:prstTxWarp>
          </a:bodyPr>
          <a:lstStyle/>
          <a:p>
            <a:pPr marL="312528" indent="-312528" defTabSz="321457" fontAlgn="base" hangingPunct="0">
              <a:spcAft>
                <a:spcPct val="0"/>
              </a:spcAft>
              <a:buSzPct val="43000"/>
              <a:buBlip>
                <a:blip r:embed="rId3"/>
              </a:buBlip>
              <a:defRPr/>
            </a:pPr>
            <a:r>
              <a:rPr lang="en-US" sz="3100" b="1" u="sng" kern="0" dirty="0" smtClean="0">
                <a:effectLst>
                  <a:outerShdw blurRad="38100" dist="38100" dir="2700000" algn="tl">
                    <a:srgbClr val="000000">
                      <a:alpha val="43137"/>
                    </a:srgbClr>
                  </a:outerShdw>
                </a:effectLst>
              </a:rPr>
              <a:t>Group Resources</a:t>
            </a:r>
          </a:p>
          <a:p>
            <a:pPr marL="312528" indent="-312528" defTabSz="321457" fontAlgn="base" hangingPunct="0">
              <a:spcAft>
                <a:spcPct val="0"/>
              </a:spcAft>
              <a:buSzPct val="43000"/>
              <a:buBlip>
                <a:blip r:embed="rId3"/>
              </a:buBlip>
              <a:defRPr/>
            </a:pPr>
            <a:endParaRPr lang="en-US" sz="3100" b="1" kern="0" dirty="0">
              <a:effectLst>
                <a:outerShdw blurRad="38100" dist="38100" dir="2700000" algn="tl">
                  <a:srgbClr val="000000">
                    <a:alpha val="43137"/>
                  </a:srgbClr>
                </a:outerShdw>
              </a:effectLst>
            </a:endParaRPr>
          </a:p>
          <a:p>
            <a:pPr marL="321457" lvl="1" indent="-321457">
              <a:buSzPct val="43000"/>
              <a:buFont typeface="+mj-lt"/>
              <a:buAutoNum type="arabicPeriod"/>
            </a:pPr>
            <a:r>
              <a:rPr lang="en-US" sz="3100" b="1" kern="0" dirty="0" smtClean="0">
                <a:solidFill>
                  <a:schemeClr val="tx1"/>
                </a:solidFill>
                <a:effectLst>
                  <a:outerShdw blurRad="38100" dist="38100" dir="2700000" algn="tl">
                    <a:srgbClr val="000000">
                      <a:alpha val="43137"/>
                    </a:srgbClr>
                  </a:outerShdw>
                </a:effectLst>
              </a:rPr>
              <a:t>www.doubtlessliving.com</a:t>
            </a:r>
          </a:p>
          <a:p>
            <a:pPr marL="321457" lvl="1" indent="-321457">
              <a:buSzPct val="43000"/>
              <a:buFont typeface="+mj-lt"/>
              <a:buAutoNum type="arabicPeriod"/>
            </a:pPr>
            <a:endParaRPr lang="en-US" sz="3100" b="1" kern="0" dirty="0">
              <a:effectLst>
                <a:outerShdw blurRad="38100" dist="38100" dir="2700000" algn="tl">
                  <a:srgbClr val="000000">
                    <a:alpha val="43137"/>
                  </a:srgbClr>
                </a:outerShdw>
              </a:effectLst>
            </a:endParaRPr>
          </a:p>
          <a:p>
            <a:pPr marL="321457" lvl="1" indent="-321457">
              <a:buSzPct val="43000"/>
              <a:buFont typeface="+mj-lt"/>
              <a:buAutoNum type="arabicPeriod"/>
            </a:pPr>
            <a:r>
              <a:rPr lang="en-US" sz="2800" b="1" kern="0" dirty="0" smtClean="0">
                <a:effectLst>
                  <a:outerShdw blurRad="38100" dist="38100" dir="2700000" algn="tl">
                    <a:srgbClr val="000000">
                      <a:alpha val="43137"/>
                    </a:srgbClr>
                  </a:outerShdw>
                </a:effectLst>
              </a:rPr>
              <a:t>www.youversion.com/groups/doubtlessliving</a:t>
            </a: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34</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24127">
            <a:off x="1071562" y="357187"/>
            <a:ext cx="7358063" cy="1785938"/>
          </a:xfrm>
        </p:spPr>
        <p:txBody>
          <a:bodyPr/>
          <a:lstStyle/>
          <a:p>
            <a:r>
              <a:rPr lang="en-US" sz="6700" b="1" dirty="0" smtClean="0">
                <a:effectLst>
                  <a:outerShdw blurRad="38100" dist="38100" dir="2700000" algn="tl">
                    <a:srgbClr val="000000">
                      <a:alpha val="43137"/>
                    </a:srgbClr>
                  </a:outerShdw>
                </a:effectLst>
              </a:rPr>
              <a:t>Off Center</a:t>
            </a:r>
            <a:endParaRPr lang="en-US" sz="67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39328" y="2678906"/>
            <a:ext cx="8626078" cy="2464594"/>
          </a:xfrm>
        </p:spPr>
        <p:style>
          <a:lnRef idx="2">
            <a:schemeClr val="accent6"/>
          </a:lnRef>
          <a:fillRef idx="1">
            <a:schemeClr val="lt1"/>
          </a:fillRef>
          <a:effectRef idx="0">
            <a:schemeClr val="accent6"/>
          </a:effectRef>
          <a:fontRef idx="minor">
            <a:schemeClr val="dk1"/>
          </a:fontRef>
        </p:style>
        <p:txBody>
          <a:bodyPr anchor="t"/>
          <a:lstStyle/>
          <a:p>
            <a:pPr algn="ctr">
              <a:lnSpc>
                <a:spcPct val="125000"/>
              </a:lnSpc>
              <a:spcBef>
                <a:spcPts val="0"/>
              </a:spcBef>
            </a:pPr>
            <a:r>
              <a:rPr lang="en-US" sz="3400" b="1" dirty="0" smtClean="0">
                <a:effectLst>
                  <a:outerShdw blurRad="38100" dist="38100" dir="2700000" algn="tl">
                    <a:srgbClr val="000000">
                      <a:alpha val="43137"/>
                    </a:srgbClr>
                  </a:outerShdw>
                </a:effectLst>
              </a:rPr>
              <a:t>When people don’t want to submit to a greater power, they come up with their own answers to life’s deepest questions.</a:t>
            </a:r>
            <a:endParaRPr lang="en-US" sz="3400" b="1" dirty="0">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a:xfrm>
            <a:off x="767953" y="5572125"/>
            <a:ext cx="6107906" cy="982266"/>
          </a:xfr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lstStyle/>
          <a:p>
            <a:pPr algn="ctr"/>
            <a:r>
              <a:rPr lang="en-US" b="1" dirty="0" smtClean="0">
                <a:effectLst>
                  <a:outerShdw blurRad="38100" dist="38100" dir="2700000" algn="tl">
                    <a:srgbClr val="000000">
                      <a:alpha val="43137"/>
                    </a:srgbClr>
                  </a:outerShdw>
                </a:effectLst>
              </a:rPr>
              <a:t>These philosophies throw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people off center.</a:t>
            </a:r>
          </a:p>
        </p:txBody>
      </p:sp>
      <p:pic>
        <p:nvPicPr>
          <p:cNvPr id="34818" name="Picture 2" descr="http://forums.ebay.com/servlet/JiveServlet/download/8-5200019843-5200326820-5200000037/off%20center%20nickel.jpg"/>
          <p:cNvPicPr>
            <a:picLocks noChangeAspect="1" noChangeArrowheads="1"/>
          </p:cNvPicPr>
          <p:nvPr/>
        </p:nvPicPr>
        <p:blipFill>
          <a:blip r:embed="rId2" cstate="print"/>
          <a:srcRect/>
          <a:stretch>
            <a:fillRect/>
          </a:stretch>
        </p:blipFill>
        <p:spPr bwMode="auto">
          <a:xfrm>
            <a:off x="339329" y="160735"/>
            <a:ext cx="1827028" cy="1875234"/>
          </a:xfrm>
          <a:prstGeom prst="rect">
            <a:avLst/>
          </a:prstGeom>
          <a:noFill/>
        </p:spPr>
      </p:pic>
      <p:pic>
        <p:nvPicPr>
          <p:cNvPr id="10" name="Picture 2" descr="https://encrypted-tbn2.google.com/images?q=tbn:ANd9GcSsU8fLzC3WYmT2ZnECvPsxMdJWqhhNVnfu2kIfyNxsPI0tItFYOQ"/>
          <p:cNvPicPr>
            <a:picLocks noChangeAspect="1" noChangeArrowheads="1"/>
          </p:cNvPicPr>
          <p:nvPr/>
        </p:nvPicPr>
        <p:blipFill>
          <a:blip r:embed="rId3" cstate="print"/>
          <a:srcRect/>
          <a:stretch>
            <a:fillRect/>
          </a:stretch>
        </p:blipFill>
        <p:spPr bwMode="auto">
          <a:xfrm>
            <a:off x="7197329" y="214312"/>
            <a:ext cx="1714500" cy="2012674"/>
          </a:xfrm>
          <a:prstGeom prst="rect">
            <a:avLst/>
          </a:prstGeom>
          <a:noFill/>
        </p:spPr>
      </p:pic>
      <p:sp>
        <p:nvSpPr>
          <p:cNvPr id="11"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4</a:t>
            </a:fld>
            <a:endParaRPr lang="en-US" sz="8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32" presetClass="emph" presetSubtype="0" fill="hold" nodeType="withEffect">
                                  <p:stCondLst>
                                    <p:cond delay="0"/>
                                  </p:stCondLst>
                                  <p:childTnLst>
                                    <p:animClr clrSpc="rgb" dir="cw">
                                      <p:cBhvr override="childStyle">
                                        <p:cTn id="12" dur="100" fill="hold"/>
                                        <p:tgtEl>
                                          <p:spTgt spid="10"/>
                                        </p:tgtEl>
                                        <p:attrNameLst>
                                          <p:attrName>style.color</p:attrName>
                                        </p:attrNameLst>
                                      </p:cBhvr>
                                      <p:to>
                                        <a:schemeClr val="accent2"/>
                                      </p:to>
                                    </p:animClr>
                                    <p:animClr clrSpc="rgb" dir="cw">
                                      <p:cBhvr>
                                        <p:cTn id="13" dur="100" fill="hold"/>
                                        <p:tgtEl>
                                          <p:spTgt spid="10"/>
                                        </p:tgtEl>
                                        <p:attrNameLst>
                                          <p:attrName>fillcolor</p:attrName>
                                        </p:attrNameLst>
                                      </p:cBhvr>
                                      <p:to>
                                        <a:schemeClr val="accent2"/>
                                      </p:to>
                                    </p:animClr>
                                    <p:set>
                                      <p:cBhvr>
                                        <p:cTn id="14" dur="100" fill="hold"/>
                                        <p:tgtEl>
                                          <p:spTgt spid="10"/>
                                        </p:tgtEl>
                                        <p:attrNameLst>
                                          <p:attrName>fill.type</p:attrName>
                                        </p:attrNameLst>
                                      </p:cBhvr>
                                      <p:to>
                                        <p:strVal val="solid"/>
                                      </p:to>
                                    </p:set>
                                    <p:set>
                                      <p:cBhvr>
                                        <p:cTn id="15" dur="100" fill="hold"/>
                                        <p:tgtEl>
                                          <p:spTgt spid="10"/>
                                        </p:tgtEl>
                                        <p:attrNameLst>
                                          <p:attrName>fill.on</p:attrName>
                                        </p:attrNameLst>
                                      </p:cBhvr>
                                      <p:to>
                                        <p:strVal val="true"/>
                                      </p:to>
                                    </p:se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53578"/>
            <a:ext cx="7358063" cy="1089422"/>
          </a:xfrm>
        </p:spPr>
        <p:txBody>
          <a:bodyPr/>
          <a:lstStyle/>
          <a:p>
            <a:r>
              <a:rPr lang="en-US" sz="5600" b="1" dirty="0" smtClean="0">
                <a:effectLst>
                  <a:outerShdw blurRad="38100" dist="38100" dir="2700000" algn="tl">
                    <a:srgbClr val="000000">
                      <a:alpha val="43137"/>
                    </a:srgbClr>
                  </a:outerShdw>
                </a:effectLst>
              </a:rPr>
              <a:t>Colossians</a:t>
            </a:r>
            <a:endParaRPr lang="en-US" sz="56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25016" y="1232297"/>
            <a:ext cx="4446984" cy="5304234"/>
          </a:xfrm>
        </p:spPr>
        <p:style>
          <a:lnRef idx="2">
            <a:schemeClr val="accent6"/>
          </a:lnRef>
          <a:fillRef idx="1">
            <a:schemeClr val="lt1"/>
          </a:fillRef>
          <a:effectRef idx="0">
            <a:schemeClr val="accent6"/>
          </a:effectRef>
          <a:fontRef idx="minor">
            <a:schemeClr val="dk1"/>
          </a:fontRef>
        </p:style>
        <p:txBody>
          <a:bodyPr anchor="t"/>
          <a:lstStyle/>
          <a:p>
            <a:pPr>
              <a:lnSpc>
                <a:spcPts val="4219"/>
              </a:lnSpc>
              <a:spcBef>
                <a:spcPts val="0"/>
              </a:spcBef>
            </a:pPr>
            <a:r>
              <a:rPr lang="en-US" b="1" dirty="0" smtClean="0">
                <a:effectLst>
                  <a:outerShdw blurRad="38100" dist="38100" dir="2700000" algn="tl">
                    <a:srgbClr val="000000">
                      <a:alpha val="43137"/>
                    </a:srgbClr>
                  </a:outerShdw>
                </a:effectLst>
              </a:rPr>
              <a:t>Colossae </a:t>
            </a:r>
            <a:r>
              <a:rPr lang="en-US" dirty="0"/>
              <a:t>(</a:t>
            </a:r>
            <a:r>
              <a:rPr lang="en-US" dirty="0" err="1" smtClean="0"/>
              <a:t>kuh-los'-ee</a:t>
            </a:r>
            <a:r>
              <a:rPr lang="en-US" dirty="0" smtClean="0"/>
              <a:t>)</a:t>
            </a:r>
            <a:br>
              <a:rPr lang="en-US" dirty="0" smtClean="0"/>
            </a:br>
            <a:r>
              <a:rPr lang="en-US" b="1" dirty="0" smtClean="0">
                <a:effectLst>
                  <a:outerShdw blurRad="38100" dist="38100" dir="2700000" algn="tl">
                    <a:srgbClr val="000000">
                      <a:alpha val="43137"/>
                    </a:srgbClr>
                  </a:outerShdw>
                </a:effectLst>
              </a:rPr>
              <a:t>was a declining center in the Roman province of Asia Minor.</a:t>
            </a:r>
          </a:p>
          <a:p>
            <a:pPr>
              <a:lnSpc>
                <a:spcPts val="4219"/>
              </a:lnSpc>
              <a:spcBef>
                <a:spcPts val="0"/>
              </a:spcBef>
            </a:pPr>
            <a:endParaRPr lang="en-US" b="1" dirty="0" smtClean="0">
              <a:effectLst>
                <a:outerShdw blurRad="38100" dist="38100" dir="2700000" algn="tl">
                  <a:srgbClr val="000000">
                    <a:alpha val="43137"/>
                  </a:srgbClr>
                </a:outerShdw>
              </a:effectLst>
            </a:endParaRPr>
          </a:p>
          <a:p>
            <a:pPr>
              <a:lnSpc>
                <a:spcPts val="4219"/>
              </a:lnSpc>
              <a:spcBef>
                <a:spcPts val="0"/>
              </a:spcBef>
            </a:pPr>
            <a:r>
              <a:rPr lang="en-US" b="1" dirty="0" smtClean="0">
                <a:effectLst>
                  <a:outerShdw blurRad="38100" dist="38100" dir="2700000" algn="tl">
                    <a:srgbClr val="000000">
                      <a:alpha val="43137"/>
                    </a:srgbClr>
                  </a:outerShdw>
                </a:effectLst>
              </a:rPr>
              <a:t>Paul didn’t know the Colossian believers personally, but he was concerned about them.</a:t>
            </a:r>
          </a:p>
        </p:txBody>
      </p:sp>
      <p:pic>
        <p:nvPicPr>
          <p:cNvPr id="5" name="Content Placeholder 3" descr="colosse.jpg"/>
          <p:cNvPicPr>
            <a:picLocks noGrp="1" noChangeAspect="1"/>
          </p:cNvPicPr>
          <p:nvPr>
            <p:ph sz="half" idx="2"/>
          </p:nvPr>
        </p:nvPicPr>
        <p:blipFill>
          <a:blip r:embed="rId3" cstate="print"/>
          <a:stretch>
            <a:fillRect/>
          </a:stretch>
        </p:blipFill>
        <p:spPr>
          <a:xfrm>
            <a:off x="4679156" y="1339453"/>
            <a:ext cx="4286250" cy="4286250"/>
          </a:xfrm>
        </p:spPr>
      </p:pic>
      <p:sp>
        <p:nvSpPr>
          <p:cNvPr id="6"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5</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143000"/>
          </a:xfrm>
        </p:spPr>
        <p:txBody>
          <a:bodyPr/>
          <a:lstStyle/>
          <a:p>
            <a:r>
              <a:rPr lang="en-US" sz="5600" b="1" dirty="0" smtClean="0">
                <a:effectLst>
                  <a:outerShdw blurRad="38100" dist="38100" dir="2700000" algn="tl">
                    <a:srgbClr val="000000">
                      <a:alpha val="43137"/>
                    </a:srgbClr>
                  </a:outerShdw>
                </a:effectLst>
              </a:rPr>
              <a:t>False Teaching</a:t>
            </a:r>
            <a:endParaRPr lang="en-US" sz="5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5750" y="1393031"/>
            <a:ext cx="5679281" cy="3636169"/>
          </a:xfrm>
        </p:spPr>
        <p:style>
          <a:lnRef idx="2">
            <a:schemeClr val="accent6"/>
          </a:lnRef>
          <a:fillRef idx="1">
            <a:schemeClr val="lt1"/>
          </a:fillRef>
          <a:effectRef idx="0">
            <a:schemeClr val="accent6"/>
          </a:effectRef>
          <a:fontRef idx="minor">
            <a:schemeClr val="dk1"/>
          </a:fontRef>
        </p:style>
        <p:txBody>
          <a:bodyPr anchor="t"/>
          <a:lstStyle/>
          <a:p>
            <a:pPr>
              <a:lnSpc>
                <a:spcPts val="4570"/>
              </a:lnSpc>
              <a:spcBef>
                <a:spcPts val="0"/>
              </a:spcBef>
            </a:pPr>
            <a:r>
              <a:rPr lang="en-US" b="1" dirty="0" smtClean="0">
                <a:effectLst>
                  <a:outerShdw blurRad="38100" dist="38100" dir="2700000" algn="tl">
                    <a:srgbClr val="000000">
                      <a:alpha val="43137"/>
                    </a:srgbClr>
                  </a:outerShdw>
                </a:effectLst>
              </a:rPr>
              <a:t>False teachers in Colossae were promoting a mixture of Jewish, Christian, and pagan practices, philosophies, and superstitions that undermined Christ’s supremacy.</a:t>
            </a:r>
          </a:p>
          <a:p>
            <a:pPr>
              <a:lnSpc>
                <a:spcPts val="4570"/>
              </a:lnSpc>
              <a:spcBef>
                <a:spcPts val="0"/>
              </a:spcBef>
            </a:pPr>
            <a:endParaRPr lang="en-US" b="1" dirty="0" smtClean="0">
              <a:effectLst>
                <a:outerShdw blurRad="38100" dist="38100" dir="2700000" algn="tl">
                  <a:srgbClr val="000000">
                    <a:alpha val="43137"/>
                  </a:srgbClr>
                </a:outerShdw>
              </a:effectLst>
            </a:endParaRPr>
          </a:p>
        </p:txBody>
      </p:sp>
      <p:pic>
        <p:nvPicPr>
          <p:cNvPr id="32770" name="Picture 2" descr="https://encrypted-tbn2.google.com/images?q=tbn:ANd9GcRkNLNQ6ZUi1-WuLTHwF5ZkCWMY7j2TweeTY6GZ8neFt29hh_H0Rw"/>
          <p:cNvPicPr>
            <a:picLocks noChangeAspect="1" noChangeArrowheads="1"/>
          </p:cNvPicPr>
          <p:nvPr/>
        </p:nvPicPr>
        <p:blipFill>
          <a:blip r:embed="rId2" cstate="print"/>
          <a:srcRect/>
          <a:stretch>
            <a:fillRect/>
          </a:stretch>
        </p:blipFill>
        <p:spPr bwMode="auto">
          <a:xfrm>
            <a:off x="6500812" y="3161110"/>
            <a:ext cx="1500188" cy="1506885"/>
          </a:xfrm>
          <a:prstGeom prst="rect">
            <a:avLst/>
          </a:prstGeom>
          <a:noFill/>
        </p:spPr>
      </p:pic>
      <p:pic>
        <p:nvPicPr>
          <p:cNvPr id="32772" name="Picture 4" descr="https://encrypted-tbn0.google.com/images?q=tbn:ANd9GcR0oXSpYKcoh-BVjbwYF1gJukKNlEi66EjksZIVq_wZB5AQ0waT"/>
          <p:cNvPicPr>
            <a:picLocks noChangeAspect="1" noChangeArrowheads="1"/>
          </p:cNvPicPr>
          <p:nvPr/>
        </p:nvPicPr>
        <p:blipFill>
          <a:blip r:embed="rId3" cstate="print"/>
          <a:srcRect/>
          <a:stretch>
            <a:fillRect/>
          </a:stretch>
        </p:blipFill>
        <p:spPr bwMode="auto">
          <a:xfrm>
            <a:off x="6072188" y="1928812"/>
            <a:ext cx="2377529" cy="951012"/>
          </a:xfrm>
          <a:prstGeom prst="rect">
            <a:avLst/>
          </a:prstGeom>
          <a:noFill/>
        </p:spPr>
      </p:pic>
      <p:pic>
        <p:nvPicPr>
          <p:cNvPr id="32774" name="Picture 6" descr="https://encrypted-tbn1.google.com/images?q=tbn:ANd9GcRedHbp6JDAHRR_iwk-nW7LOYnc1q7fKmJlI0uoxY21XKK5z63Q"/>
          <p:cNvPicPr>
            <a:picLocks noChangeAspect="1" noChangeArrowheads="1"/>
          </p:cNvPicPr>
          <p:nvPr/>
        </p:nvPicPr>
        <p:blipFill>
          <a:blip r:embed="rId4" cstate="print"/>
          <a:srcRect/>
          <a:stretch>
            <a:fillRect/>
          </a:stretch>
        </p:blipFill>
        <p:spPr bwMode="auto">
          <a:xfrm>
            <a:off x="7250906" y="2357438"/>
            <a:ext cx="1506885" cy="1500188"/>
          </a:xfrm>
          <a:prstGeom prst="rect">
            <a:avLst/>
          </a:prstGeom>
          <a:noFill/>
        </p:spPr>
      </p:pic>
      <p:sp>
        <p:nvSpPr>
          <p:cNvPr id="7" name="TextBox 6"/>
          <p:cNvSpPr txBox="1"/>
          <p:nvPr/>
        </p:nvSpPr>
        <p:spPr>
          <a:xfrm>
            <a:off x="1351990" y="5328276"/>
            <a:ext cx="6429375" cy="803584"/>
          </a:xfrm>
          <a:prstGeom prst="rect">
            <a:avLst/>
          </a:prstGeom>
        </p:spPr>
        <p:style>
          <a:lnRef idx="1">
            <a:schemeClr val="accent6"/>
          </a:lnRef>
          <a:fillRef idx="3">
            <a:schemeClr val="accent6"/>
          </a:fillRef>
          <a:effectRef idx="2">
            <a:schemeClr val="accent6"/>
          </a:effectRef>
          <a:fontRef idx="minor">
            <a:schemeClr val="lt1"/>
          </a:fontRef>
        </p:style>
        <p:txBody>
          <a:bodyPr wrap="square" lIns="64291" tIns="32146" rIns="64291" bIns="32146" rtlCol="0">
            <a:spAutoFit/>
          </a:bodyPr>
          <a:lstStyle/>
          <a:p>
            <a:pPr algn="ctr"/>
            <a:r>
              <a:rPr lang="en-US" sz="2400" b="1" dirty="0" smtClean="0">
                <a:solidFill>
                  <a:schemeClr val="bg1"/>
                </a:solidFill>
                <a:effectLst>
                  <a:outerShdw blurRad="38100" dist="38100" dir="2700000" algn="tl">
                    <a:srgbClr val="000000">
                      <a:alpha val="43137"/>
                    </a:srgbClr>
                  </a:outerShdw>
                </a:effectLst>
              </a:rPr>
              <a:t>Paul wrote the Letter to the Colossians to combat these false philosophies</a:t>
            </a:r>
            <a:r>
              <a:rPr lang="en-US" sz="2400" b="1" dirty="0" smtClean="0">
                <a:solidFill>
                  <a:schemeClr val="bg1"/>
                </a:solidFill>
                <a:effectLst>
                  <a:outerShdw blurRad="38100" dist="38100" dir="2700000" algn="tl">
                    <a:srgbClr val="000000">
                      <a:alpha val="43137"/>
                    </a:srgbClr>
                  </a:outerShdw>
                </a:effectLst>
              </a:rPr>
              <a:t>.</a:t>
            </a:r>
            <a:endParaRPr lang="en-US" sz="2400" dirty="0">
              <a:solidFill>
                <a:schemeClr val="bg1"/>
              </a:solidFill>
            </a:endParaRPr>
          </a:p>
        </p:txBody>
      </p:sp>
      <p:sp>
        <p:nvSpPr>
          <p:cNvPr id="8"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6</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9" y="142875"/>
            <a:ext cx="7358063" cy="1410891"/>
          </a:xfrm>
        </p:spPr>
        <p:txBody>
          <a:bodyPr/>
          <a:lstStyle/>
          <a:p>
            <a:r>
              <a:rPr lang="en-US" sz="5600" b="1" dirty="0" smtClean="0">
                <a:effectLst>
                  <a:outerShdw blurRad="38100" dist="38100" dir="2700000" algn="tl">
                    <a:srgbClr val="000000">
                      <a:alpha val="43137"/>
                    </a:srgbClr>
                  </a:outerShdw>
                </a:effectLst>
              </a:rPr>
              <a:t>Why Beliefs Matter</a:t>
            </a:r>
            <a:endParaRPr lang="en-US" sz="5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0062" y="1714501"/>
            <a:ext cx="8090297" cy="4000500"/>
          </a:xfrm>
        </p:spPr>
        <p:style>
          <a:lnRef idx="2">
            <a:schemeClr val="accent6"/>
          </a:lnRef>
          <a:fillRef idx="1">
            <a:schemeClr val="lt1"/>
          </a:fillRef>
          <a:effectRef idx="0">
            <a:schemeClr val="accent6"/>
          </a:effectRef>
          <a:fontRef idx="minor">
            <a:schemeClr val="dk1"/>
          </a:fontRef>
        </p:style>
        <p:txBody>
          <a:bodyPr anchor="t"/>
          <a:lstStyle/>
          <a:p>
            <a:pPr>
              <a:lnSpc>
                <a:spcPts val="4219"/>
              </a:lnSpc>
              <a:spcBef>
                <a:spcPts val="0"/>
              </a:spcBef>
            </a:pPr>
            <a:r>
              <a:rPr lang="en-US" sz="3400" b="1" dirty="0" smtClean="0">
                <a:effectLst>
                  <a:outerShdw blurRad="38100" dist="38100" dir="2700000" algn="tl">
                    <a:srgbClr val="000000">
                      <a:alpha val="43137"/>
                    </a:srgbClr>
                  </a:outerShdw>
                </a:effectLst>
              </a:rPr>
              <a:t>Paul chose not to focus on the errors but on the truth because the </a:t>
            </a:r>
            <a:r>
              <a:rPr lang="en-US" sz="3400" b="1" u="sng" dirty="0" smtClean="0">
                <a:effectLst>
                  <a:glow rad="101600">
                    <a:srgbClr val="FF0000">
                      <a:alpha val="60000"/>
                    </a:srgbClr>
                  </a:glow>
                  <a:outerShdw blurRad="38100" dist="38100" dir="2700000" algn="tl">
                    <a:srgbClr val="000000">
                      <a:alpha val="43137"/>
                    </a:srgbClr>
                  </a:outerShdw>
                </a:effectLst>
              </a:rPr>
              <a:t>truth answers every error</a:t>
            </a:r>
            <a:r>
              <a:rPr lang="en-US" sz="3400" b="1" dirty="0" smtClean="0">
                <a:effectLst>
                  <a:outerShdw blurRad="38100" dist="38100" dir="2700000" algn="tl">
                    <a:srgbClr val="000000">
                      <a:alpha val="43137"/>
                    </a:srgbClr>
                  </a:outerShdw>
                </a:effectLst>
              </a:rPr>
              <a:t>.</a:t>
            </a:r>
          </a:p>
          <a:p>
            <a:pPr>
              <a:lnSpc>
                <a:spcPts val="4219"/>
              </a:lnSpc>
              <a:spcBef>
                <a:spcPts val="0"/>
              </a:spcBef>
            </a:pPr>
            <a:endParaRPr lang="en-US" sz="3400" b="1" dirty="0" smtClean="0">
              <a:effectLst>
                <a:outerShdw blurRad="38100" dist="38100" dir="2700000" algn="tl">
                  <a:srgbClr val="000000">
                    <a:alpha val="43137"/>
                  </a:srgbClr>
                </a:outerShdw>
              </a:effectLst>
            </a:endParaRPr>
          </a:p>
          <a:p>
            <a:pPr>
              <a:lnSpc>
                <a:spcPts val="4219"/>
              </a:lnSpc>
              <a:spcBef>
                <a:spcPts val="0"/>
              </a:spcBef>
            </a:pPr>
            <a:r>
              <a:rPr lang="en-US" sz="3400" b="1" u="sng" dirty="0" smtClean="0">
                <a:effectLst>
                  <a:glow rad="101600">
                    <a:srgbClr val="FF0000">
                      <a:alpha val="60000"/>
                    </a:srgbClr>
                  </a:glow>
                  <a:outerShdw blurRad="38100" dist="38100" dir="2700000" algn="tl">
                    <a:srgbClr val="000000">
                      <a:alpha val="43137"/>
                    </a:srgbClr>
                  </a:outerShdw>
                </a:effectLst>
              </a:rPr>
              <a:t>What we believe matters</a:t>
            </a:r>
            <a:r>
              <a:rPr lang="en-US" sz="3400" b="1" dirty="0" smtClean="0">
                <a:effectLst>
                  <a:outerShdw blurRad="38100" dist="38100" dir="2700000" algn="tl">
                    <a:srgbClr val="000000">
                      <a:alpha val="43137"/>
                    </a:srgbClr>
                  </a:outerShdw>
                </a:effectLst>
              </a:rPr>
              <a:t>, so Paul prayed believers in every century would have the right beliefs.</a:t>
            </a:r>
            <a:endParaRPr lang="en-US" sz="3400" b="1" dirty="0">
              <a:effectLst>
                <a:outerShdw blurRad="38100" dist="38100" dir="2700000" algn="tl">
                  <a:srgbClr val="000000">
                    <a:alpha val="43137"/>
                  </a:srgbClr>
                </a:outerShdw>
              </a:effectLst>
            </a:endParaRP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7</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891853" y="0"/>
            <a:ext cx="7359178" cy="1207740"/>
          </a:xfrm>
        </p:spPr>
        <p:txBody>
          <a:bodyPr/>
          <a:lstStyle/>
          <a:p>
            <a:r>
              <a:rPr lang="en-US" sz="5600" b="1" dirty="0" smtClean="0">
                <a:effectLst>
                  <a:outerShdw blurRad="38100" dist="38100" dir="2700000" algn="tl">
                    <a:srgbClr val="000000">
                      <a:alpha val="43137"/>
                    </a:srgbClr>
                  </a:outerShdw>
                </a:effectLst>
              </a:rPr>
              <a:t>Colossians 1:9-12</a:t>
            </a:r>
            <a:endParaRPr lang="en-US" sz="5600" b="1" dirty="0">
              <a:effectLst>
                <a:outerShdw blurRad="38100" dist="38100" dir="2700000" algn="tl">
                  <a:srgbClr val="000000">
                    <a:alpha val="43137"/>
                  </a:srgbClr>
                </a:outerShdw>
              </a:effectLst>
            </a:endParaRPr>
          </a:p>
        </p:txBody>
      </p:sp>
      <p:sp>
        <p:nvSpPr>
          <p:cNvPr id="8194" name="Rectangle 2"/>
          <p:cNvSpPr>
            <a:spLocks noGrp="1" noChangeArrowheads="1"/>
          </p:cNvSpPr>
          <p:nvPr>
            <p:ph type="body" idx="1"/>
          </p:nvPr>
        </p:nvSpPr>
        <p:spPr>
          <a:xfrm>
            <a:off x="714375" y="1279178"/>
            <a:ext cx="7768828" cy="5041925"/>
          </a:xfrm>
        </p:spPr>
        <p:style>
          <a:lnRef idx="2">
            <a:schemeClr val="accent6"/>
          </a:lnRef>
          <a:fillRef idx="1">
            <a:schemeClr val="lt1"/>
          </a:fillRef>
          <a:effectRef idx="0">
            <a:schemeClr val="accent6"/>
          </a:effectRef>
          <a:fontRef idx="minor">
            <a:schemeClr val="dk1"/>
          </a:fontRef>
        </p:style>
        <p:txBody>
          <a:bodyPr/>
          <a:lstStyle/>
          <a:p>
            <a:pPr marL="0" indent="0">
              <a:lnSpc>
                <a:spcPct val="150000"/>
              </a:lnSpc>
              <a:buNone/>
            </a:pPr>
            <a:r>
              <a:rPr lang="en-US" sz="2800" b="1" baseline="30000" dirty="0">
                <a:effectLst>
                  <a:outerShdw blurRad="38100" dist="38100" dir="2700000" algn="tl">
                    <a:srgbClr val="000000">
                      <a:alpha val="43137"/>
                    </a:srgbClr>
                  </a:outerShdw>
                </a:effectLst>
              </a:rPr>
              <a:t>9</a:t>
            </a:r>
            <a:r>
              <a:rPr lang="en-US" sz="2800" b="1" dirty="0">
                <a:effectLst>
                  <a:outerShdw blurRad="38100" dist="38100" dir="2700000" algn="tl">
                    <a:srgbClr val="000000">
                      <a:alpha val="43137"/>
                    </a:srgbClr>
                  </a:outerShdw>
                </a:effectLst>
              </a:rPr>
              <a:t> For this reason also, since the day we heard this, we haven’t stopped praying for you. We are asking that you may be filled with the knowledge of His will in all wisdom and spiritual </a:t>
            </a:r>
            <a:r>
              <a:rPr lang="en-US" sz="2800" b="1" dirty="0" smtClean="0">
                <a:effectLst>
                  <a:outerShdw blurRad="38100" dist="38100" dir="2700000" algn="tl">
                    <a:srgbClr val="000000">
                      <a:alpha val="43137"/>
                    </a:srgbClr>
                  </a:outerShdw>
                </a:effectLst>
              </a:rPr>
              <a:t>under-standing</a:t>
            </a:r>
            <a:r>
              <a:rPr lang="en-US" sz="2800" b="1" dirty="0">
                <a:effectLst>
                  <a:outerShdw blurRad="38100" dist="38100" dir="2700000" algn="tl">
                    <a:srgbClr val="000000">
                      <a:alpha val="43137"/>
                    </a:srgbClr>
                  </a:outerShdw>
                </a:effectLst>
              </a:rPr>
              <a:t>, </a:t>
            </a:r>
            <a:r>
              <a:rPr lang="en-US" sz="2800" b="1" baseline="30000" dirty="0">
                <a:effectLst>
                  <a:outerShdw blurRad="38100" dist="38100" dir="2700000" algn="tl">
                    <a:srgbClr val="000000">
                      <a:alpha val="43137"/>
                    </a:srgbClr>
                  </a:outerShdw>
                </a:effectLst>
              </a:rPr>
              <a:t>10</a:t>
            </a:r>
            <a:r>
              <a:rPr lang="en-US" sz="2800" b="1" dirty="0">
                <a:effectLst>
                  <a:outerShdw blurRad="38100" dist="38100" dir="2700000" algn="tl">
                    <a:srgbClr val="000000">
                      <a:alpha val="43137"/>
                    </a:srgbClr>
                  </a:outerShdw>
                </a:effectLst>
              </a:rPr>
              <a:t> so that you may walk worthy of the Lord, fully pleasing to Him, bearing fruit in every good works and growing in the knowledge of </a:t>
            </a:r>
            <a:r>
              <a:rPr lang="en-US" sz="2800" b="1" dirty="0" smtClean="0">
                <a:effectLst>
                  <a:outerShdw blurRad="38100" dist="38100" dir="2700000" algn="tl">
                    <a:srgbClr val="000000">
                      <a:alpha val="43137"/>
                    </a:srgbClr>
                  </a:outerShdw>
                </a:effectLst>
              </a:rPr>
              <a:t>God.</a:t>
            </a:r>
            <a:endParaRPr lang="en-US" sz="2800" b="1" dirty="0">
              <a:effectLst>
                <a:outerShdw blurRad="38100" dist="38100" dir="2700000" algn="tl">
                  <a:srgbClr val="000000">
                    <a:alpha val="43137"/>
                  </a:srgbClr>
                </a:outerShdw>
              </a:effectLst>
            </a:endParaRP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8</a:t>
            </a:fld>
            <a:endParaRPr lang="en-US" sz="800" dirty="0">
              <a:latin typeface="Arial" pitchFamily="34"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891853" y="0"/>
            <a:ext cx="7359178" cy="1207740"/>
          </a:xfrm>
        </p:spPr>
        <p:txBody>
          <a:bodyPr/>
          <a:lstStyle/>
          <a:p>
            <a:r>
              <a:rPr lang="en-US" sz="5600" b="1" dirty="0" smtClean="0">
                <a:effectLst>
                  <a:outerShdw blurRad="38100" dist="38100" dir="2700000" algn="tl">
                    <a:srgbClr val="000000">
                      <a:alpha val="43137"/>
                    </a:srgbClr>
                  </a:outerShdw>
                </a:effectLst>
              </a:rPr>
              <a:t>Colossians 1:9-12</a:t>
            </a:r>
            <a:endParaRPr lang="en-US" sz="5600" b="1" dirty="0">
              <a:effectLst>
                <a:outerShdw blurRad="38100" dist="38100" dir="2700000" algn="tl">
                  <a:srgbClr val="000000">
                    <a:alpha val="43137"/>
                  </a:srgbClr>
                </a:outerShdw>
              </a:effectLst>
            </a:endParaRPr>
          </a:p>
        </p:txBody>
      </p:sp>
      <p:sp>
        <p:nvSpPr>
          <p:cNvPr id="8194" name="Rectangle 2"/>
          <p:cNvSpPr>
            <a:spLocks noGrp="1" noChangeArrowheads="1"/>
          </p:cNvSpPr>
          <p:nvPr>
            <p:ph type="body" idx="1"/>
          </p:nvPr>
        </p:nvSpPr>
        <p:spPr>
          <a:xfrm>
            <a:off x="714375" y="1279178"/>
            <a:ext cx="7715250" cy="5041925"/>
          </a:xfrm>
        </p:spPr>
        <p:style>
          <a:lnRef idx="2">
            <a:schemeClr val="accent6"/>
          </a:lnRef>
          <a:fillRef idx="1">
            <a:schemeClr val="lt1"/>
          </a:fillRef>
          <a:effectRef idx="0">
            <a:schemeClr val="accent6"/>
          </a:effectRef>
          <a:fontRef idx="minor">
            <a:schemeClr val="dk1"/>
          </a:fontRef>
        </p:style>
        <p:txBody>
          <a:bodyPr anchor="t"/>
          <a:lstStyle/>
          <a:p>
            <a:pPr marL="0" indent="0">
              <a:lnSpc>
                <a:spcPct val="150000"/>
              </a:lnSpc>
              <a:buNone/>
            </a:pPr>
            <a:r>
              <a:rPr lang="en-US" sz="2800" b="1" baseline="30000" dirty="0" smtClean="0">
                <a:effectLst>
                  <a:outerShdw blurRad="38100" dist="38100" dir="2700000" algn="tl">
                    <a:srgbClr val="000000">
                      <a:alpha val="43137"/>
                    </a:srgbClr>
                  </a:outerShdw>
                </a:effectLst>
              </a:rPr>
              <a:t>11</a:t>
            </a:r>
            <a:r>
              <a:rPr lang="en-US" sz="2800" b="1" dirty="0">
                <a:effectLst>
                  <a:outerShdw blurRad="38100" dist="38100" dir="2700000" algn="tl">
                    <a:srgbClr val="000000">
                      <a:alpha val="43137"/>
                    </a:srgbClr>
                  </a:outerShdw>
                </a:effectLst>
              </a:rPr>
              <a:t> May you be strengthened with all power, according to His glorious might, for all endurance and patience, with joy </a:t>
            </a:r>
            <a:r>
              <a:rPr lang="en-US" sz="2800" b="1" baseline="30000" dirty="0">
                <a:effectLst>
                  <a:outerShdw blurRad="38100" dist="38100" dir="2700000" algn="tl">
                    <a:srgbClr val="000000">
                      <a:alpha val="43137"/>
                    </a:srgbClr>
                  </a:outerShdw>
                </a:effectLst>
              </a:rPr>
              <a:t>12</a:t>
            </a:r>
            <a:r>
              <a:rPr lang="en-US" sz="2800" b="1" dirty="0">
                <a:effectLst>
                  <a:outerShdw blurRad="38100" dist="38100" dir="2700000" algn="tl">
                    <a:srgbClr val="000000">
                      <a:alpha val="43137"/>
                    </a:srgbClr>
                  </a:outerShdw>
                </a:effectLst>
              </a:rPr>
              <a:t> giving thanks to the Father, who has enabled you to share in the saints’ inheritance in the light</a:t>
            </a:r>
            <a:r>
              <a:rPr lang="en-US" sz="2800" b="1" dirty="0" smtClean="0">
                <a:effectLst>
                  <a:outerShdw blurRad="38100" dist="38100" dir="2700000" algn="tl">
                    <a:srgbClr val="000000">
                      <a:alpha val="43137"/>
                    </a:srgbClr>
                  </a:outerShdw>
                </a:effectLst>
              </a:rPr>
              <a:t>.</a:t>
            </a:r>
          </a:p>
        </p:txBody>
      </p:sp>
      <p:sp>
        <p:nvSpPr>
          <p:cNvPr id="4" name="Slide Number Placeholder 8"/>
          <p:cNvSpPr txBox="1">
            <a:spLocks/>
          </p:cNvSpPr>
          <p:nvPr/>
        </p:nvSpPr>
        <p:spPr>
          <a:xfrm>
            <a:off x="0" y="6643688"/>
            <a:ext cx="553641" cy="214313"/>
          </a:xfrm>
          <a:prstGeom prst="rect">
            <a:avLst/>
          </a:prstGeom>
        </p:spPr>
        <p:txBody>
          <a:bodyPr lIns="64291" tIns="32146" rIns="64291" bIns="32146"/>
          <a:lstStyle>
            <a:lvl1pPr algn="ctr">
              <a:defRPr sz="1200" b="0">
                <a:solidFill>
                  <a:schemeClr val="bg1"/>
                </a:solidFill>
              </a:defRPr>
            </a:lvl1pPr>
          </a:lstStyle>
          <a:p>
            <a:pPr defTabSz="642915" fontAlgn="base">
              <a:spcBef>
                <a:spcPct val="0"/>
              </a:spcBef>
              <a:spcAft>
                <a:spcPct val="0"/>
              </a:spcAft>
              <a:defRPr/>
            </a:pPr>
            <a:fld id="{16252801-8B72-4D18-B3E0-1159EDEB431D}" type="slidenum">
              <a:rPr lang="en-US" sz="800" smtClean="0">
                <a:latin typeface="Arial" pitchFamily="34" charset="0"/>
              </a:rPr>
              <a:pPr defTabSz="642915" fontAlgn="base">
                <a:spcBef>
                  <a:spcPct val="0"/>
                </a:spcBef>
                <a:spcAft>
                  <a:spcPct val="0"/>
                </a:spcAft>
                <a:defRPr/>
              </a:pPr>
              <a:t>9</a:t>
            </a:fld>
            <a:endParaRPr lang="en-US" sz="800" dirty="0">
              <a:latin typeface="Arial" pitchFamily="34"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2483</TotalTime>
  <Words>1409</Words>
  <Application>Microsoft Office PowerPoint</Application>
  <PresentationFormat>On-screen Show (4:3)</PresentationFormat>
  <Paragraphs>188</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Center of Everything</vt:lpstr>
      <vt:lpstr>"When they discover the center of the universe, a lot of people will be disappointed to discover they are not it"</vt:lpstr>
      <vt:lpstr>Center of the Universe</vt:lpstr>
      <vt:lpstr>Off Center</vt:lpstr>
      <vt:lpstr>Colossians</vt:lpstr>
      <vt:lpstr>False Teaching</vt:lpstr>
      <vt:lpstr>Why Beliefs Matter</vt:lpstr>
      <vt:lpstr>Colossians 1:9-12</vt:lpstr>
      <vt:lpstr>Colossians 1:9-12</vt:lpstr>
      <vt:lpstr>Paul’s 1st Petition</vt:lpstr>
      <vt:lpstr>Paul’s Objective</vt:lpstr>
      <vt:lpstr>Praying with Poignancy</vt:lpstr>
      <vt:lpstr>Paul’s 2nd Petition</vt:lpstr>
      <vt:lpstr>Staying Centered</vt:lpstr>
      <vt:lpstr>Who Christ Is</vt:lpstr>
      <vt:lpstr>Colossians 1:15-20</vt:lpstr>
      <vt:lpstr>Colossians 1:15-20</vt:lpstr>
      <vt:lpstr>Colossians 1:15-20</vt:lpstr>
      <vt:lpstr>God in 3-D</vt:lpstr>
      <vt:lpstr>God in 3-D</vt:lpstr>
      <vt:lpstr>Christ, First &amp; Foremost</vt:lpstr>
      <vt:lpstr>Who is Jesus to Me?</vt:lpstr>
      <vt:lpstr>What Christ Has Done</vt:lpstr>
      <vt:lpstr>Colossians 1:13-14 </vt:lpstr>
      <vt:lpstr>Colossians 1:21-23</vt:lpstr>
      <vt:lpstr>Colossians 1:21-23</vt:lpstr>
      <vt:lpstr>What Christ Has Done</vt:lpstr>
      <vt:lpstr>Without the Sun</vt:lpstr>
      <vt:lpstr>You’re Grounded!</vt:lpstr>
      <vt:lpstr>Unbalanced?</vt:lpstr>
      <vt:lpstr>Biblical Worldview</vt:lpstr>
      <vt:lpstr>Slide 32</vt:lpstr>
      <vt:lpstr>Slide 33</vt:lpstr>
      <vt:lpstr>Slide 34</vt:lpstr>
    </vt:vector>
  </TitlesOfParts>
  <Company>LifeWay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of My Belief</dc:title>
  <dc:creator>Eric Glover</dc:creator>
  <cp:lastModifiedBy>Eric Glover</cp:lastModifiedBy>
  <cp:revision>128</cp:revision>
  <dcterms:created xsi:type="dcterms:W3CDTF">2012-02-13T17:48:27Z</dcterms:created>
  <dcterms:modified xsi:type="dcterms:W3CDTF">2012-12-29T20:28:42Z</dcterms:modified>
</cp:coreProperties>
</file>