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6"/>
  </p:handoutMasterIdLst>
  <p:sldIdLst>
    <p:sldId id="256" r:id="rId2"/>
    <p:sldId id="294" r:id="rId3"/>
    <p:sldId id="295" r:id="rId4"/>
    <p:sldId id="280" r:id="rId5"/>
    <p:sldId id="260" r:id="rId6"/>
    <p:sldId id="296" r:id="rId7"/>
    <p:sldId id="301" r:id="rId8"/>
    <p:sldId id="302" r:id="rId9"/>
    <p:sldId id="286" r:id="rId10"/>
    <p:sldId id="298" r:id="rId11"/>
    <p:sldId id="300" r:id="rId12"/>
    <p:sldId id="303" r:id="rId13"/>
    <p:sldId id="299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8000"/>
    <a:srgbClr val="0000FF"/>
    <a:srgbClr val="FFCC00"/>
    <a:srgbClr val="E1C878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3" autoAdjust="0"/>
  </p:normalViewPr>
  <p:slideViewPr>
    <p:cSldViewPr>
      <p:cViewPr varScale="1">
        <p:scale>
          <a:sx n="68" d="100"/>
          <a:sy n="68" d="100"/>
        </p:scale>
        <p:origin x="-108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7E4B3-A2F7-4ABC-8F88-00CC5E24E951}" type="datetimeFigureOut">
              <a:rPr lang="en-US" smtClean="0"/>
              <a:t>2/25/2012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EC283-E95D-432E-89BB-3F443B34DE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E9B-93B3-4EDB-8991-530CF830EABD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CC5B-9840-40DB-B8DF-6B8D75436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E9B-93B3-4EDB-8991-530CF830EABD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CC5B-9840-40DB-B8DF-6B8D75436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E9B-93B3-4EDB-8991-530CF830EABD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CC5B-9840-40DB-B8DF-6B8D75436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E9B-93B3-4EDB-8991-530CF830EABD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CC5B-9840-40DB-B8DF-6B8D75436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E9B-93B3-4EDB-8991-530CF830EABD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CC5B-9840-40DB-B8DF-6B8D75436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E9B-93B3-4EDB-8991-530CF830EABD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CC5B-9840-40DB-B8DF-6B8D75436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E9B-93B3-4EDB-8991-530CF830EABD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CC5B-9840-40DB-B8DF-6B8D75436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E9B-93B3-4EDB-8991-530CF830EABD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CC5B-9840-40DB-B8DF-6B8D75436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E9B-93B3-4EDB-8991-530CF830EABD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CC5B-9840-40DB-B8DF-6B8D75436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E9B-93B3-4EDB-8991-530CF830EABD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CC5B-9840-40DB-B8DF-6B8D75436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E9B-93B3-4EDB-8991-530CF830EABD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CC5B-9840-40DB-B8DF-6B8D75436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36E9B-93B3-4EDB-8991-530CF830EABD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4CC5B-9840-40DB-B8DF-6B8D75436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Center of My Life</a:t>
            </a:r>
            <a:endParaRPr lang="en-US" sz="72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spc="100" dirty="0" smtClean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February 26, 2012</a:t>
            </a:r>
            <a:endParaRPr lang="en-US" b="1" spc="100" dirty="0">
              <a:ln w="1143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Christlike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Qualities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81600"/>
          </a:xfrm>
        </p:spPr>
        <p:txBody>
          <a:bodyPr anchor="t">
            <a:noAutofit/>
          </a:bodyPr>
          <a:lstStyle/>
          <a:p>
            <a:r>
              <a:rPr lang="en-US" b="1" dirty="0" smtClean="0"/>
              <a:t>What are the </a:t>
            </a:r>
            <a:r>
              <a:rPr lang="en-US" b="1" dirty="0" err="1" smtClean="0"/>
              <a:t>Christlike</a:t>
            </a:r>
            <a:r>
              <a:rPr lang="en-US" b="1" dirty="0" smtClean="0"/>
              <a:t> qualities Paul said believers are to put on?</a:t>
            </a:r>
          </a:p>
          <a:p>
            <a:pPr lvl="1">
              <a:spcBef>
                <a:spcPts val="0"/>
              </a:spcBef>
              <a:tabLst>
                <a:tab pos="2743200" algn="l"/>
                <a:tab pos="5486400" algn="l"/>
              </a:tabLst>
            </a:pPr>
            <a:r>
              <a:rPr lang="en-US" sz="2400" b="1" dirty="0" smtClean="0"/>
              <a:t>Love	</a:t>
            </a:r>
            <a:r>
              <a:rPr lang="en-US" sz="2400" b="1" dirty="0" smtClean="0"/>
              <a:t> – </a:t>
            </a:r>
            <a:r>
              <a:rPr lang="en-US" sz="2400" b="1" dirty="0" smtClean="0"/>
              <a:t> Compassion	–  Kindness	</a:t>
            </a:r>
          </a:p>
          <a:p>
            <a:pPr lvl="1">
              <a:spcBef>
                <a:spcPts val="0"/>
              </a:spcBef>
              <a:tabLst>
                <a:tab pos="2743200" algn="l"/>
                <a:tab pos="5486400" algn="l"/>
              </a:tabLst>
            </a:pPr>
            <a:r>
              <a:rPr lang="en-US" sz="2400" b="1" dirty="0" smtClean="0"/>
              <a:t>Humility 	</a:t>
            </a:r>
            <a:r>
              <a:rPr lang="en-US" sz="2400" b="1" dirty="0" smtClean="0"/>
              <a:t> – </a:t>
            </a:r>
            <a:r>
              <a:rPr lang="en-US" sz="2400" b="1" dirty="0" smtClean="0"/>
              <a:t> Gentleness	–  Patience</a:t>
            </a:r>
          </a:p>
          <a:p>
            <a:pPr lvl="1">
              <a:spcBef>
                <a:spcPts val="0"/>
              </a:spcBef>
              <a:tabLst>
                <a:tab pos="2743200" algn="l"/>
                <a:tab pos="5486400" algn="l"/>
              </a:tabLst>
            </a:pPr>
            <a:r>
              <a:rPr lang="en-US" sz="2400" b="1" dirty="0" smtClean="0"/>
              <a:t>Acceptance	</a:t>
            </a:r>
            <a:r>
              <a:rPr lang="en-US" sz="2400" b="1" dirty="0" smtClean="0"/>
              <a:t> – </a:t>
            </a:r>
            <a:r>
              <a:rPr lang="en-US" sz="2400" b="1" dirty="0" smtClean="0"/>
              <a:t> Forgiveness	–  Peace</a:t>
            </a:r>
          </a:p>
          <a:p>
            <a:pPr lvl="1">
              <a:spcBef>
                <a:spcPts val="0"/>
              </a:spcBef>
              <a:tabLst>
                <a:tab pos="2743200" algn="l"/>
                <a:tab pos="5486400" algn="l"/>
              </a:tabLst>
            </a:pPr>
            <a:r>
              <a:rPr lang="en-US" sz="2400" b="1" dirty="0" smtClean="0"/>
              <a:t>Thankfulness	</a:t>
            </a:r>
          </a:p>
          <a:p>
            <a:pPr lvl="1">
              <a:spcBef>
                <a:spcPts val="0"/>
              </a:spcBef>
              <a:tabLst>
                <a:tab pos="2743200" algn="l"/>
                <a:tab pos="5486400" algn="l"/>
              </a:tabLst>
            </a:pPr>
            <a:endParaRPr lang="en-US" sz="2000" b="1" dirty="0" smtClean="0"/>
          </a:p>
          <a:p>
            <a:pPr>
              <a:spcBef>
                <a:spcPts val="0"/>
              </a:spcBef>
              <a:tabLst>
                <a:tab pos="2743200" algn="l"/>
                <a:tab pos="5486400" algn="l"/>
              </a:tabLst>
            </a:pPr>
            <a:r>
              <a:rPr lang="en-US" b="1" dirty="0" smtClean="0"/>
              <a:t>Why does love pull together our “outfit” of </a:t>
            </a:r>
            <a:r>
              <a:rPr lang="en-US" b="1" dirty="0" err="1" smtClean="0"/>
              <a:t>Christlike</a:t>
            </a:r>
            <a:r>
              <a:rPr lang="en-US" b="1" dirty="0" smtClean="0"/>
              <a:t> characteristics?</a:t>
            </a:r>
            <a:br>
              <a:rPr lang="en-US" b="1" dirty="0" smtClean="0"/>
            </a:br>
            <a:endParaRPr lang="en-US" b="1" dirty="0" smtClean="0"/>
          </a:p>
          <a:p>
            <a:pPr>
              <a:spcBef>
                <a:spcPts val="0"/>
              </a:spcBef>
              <a:tabLst>
                <a:tab pos="2743200" algn="l"/>
                <a:tab pos="5486400" algn="l"/>
              </a:tabLst>
            </a:pPr>
            <a:r>
              <a:rPr lang="en-US" b="1" dirty="0" smtClean="0"/>
              <a:t>What does this look like in real life?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Colossians 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3:16-17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876800"/>
          </a:xfrm>
        </p:spPr>
        <p:txBody>
          <a:bodyPr vert="horz" anchor="t">
            <a:noAutofit/>
          </a:bodyPr>
          <a:lstStyle/>
          <a:p>
            <a:pPr marL="1588" indent="-1588">
              <a:lnSpc>
                <a:spcPct val="150000"/>
              </a:lnSpc>
              <a:buNone/>
            </a:pPr>
            <a:r>
              <a:rPr lang="en-US" sz="2800" b="1" dirty="0" smtClean="0"/>
              <a:t>16</a:t>
            </a:r>
            <a:r>
              <a:rPr lang="en-US" sz="2800" dirty="0" smtClean="0"/>
              <a:t> Let the message about the Messiah dwell richly among you, teaching and </a:t>
            </a:r>
            <a:r>
              <a:rPr lang="en-US" sz="2800" dirty="0" smtClean="0"/>
              <a:t>admonishing </a:t>
            </a:r>
            <a:r>
              <a:rPr lang="en-US" sz="2800" dirty="0" smtClean="0"/>
              <a:t>one another in all wisdom, and singing psalms, hymns, and spiritual songs, with gratitude in your hearts to God. </a:t>
            </a:r>
            <a:r>
              <a:rPr lang="en-US" sz="2800" b="1" dirty="0" smtClean="0"/>
              <a:t>17</a:t>
            </a:r>
            <a:r>
              <a:rPr lang="en-US" sz="2800" dirty="0" smtClean="0"/>
              <a:t> And whatever you do, in word or in deed, do everything in the name of the Lord Jesus, giving thanks to God the Father through Him.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Does it Look Like?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outward expressions of a Christ-centered life do you see in verses 16-17?</a:t>
            </a:r>
          </a:p>
          <a:p>
            <a:pPr lvl="1"/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Accountability</a:t>
            </a:r>
          </a:p>
          <a:p>
            <a:pPr lvl="1"/>
            <a:r>
              <a:rPr lang="en-US" dirty="0" smtClean="0"/>
              <a:t>Wisdom</a:t>
            </a:r>
          </a:p>
          <a:p>
            <a:pPr lvl="1"/>
            <a:r>
              <a:rPr lang="en-US" dirty="0" smtClean="0"/>
              <a:t>Singing (praise, worship, joy)</a:t>
            </a:r>
          </a:p>
          <a:p>
            <a:pPr lvl="1"/>
            <a:r>
              <a:rPr lang="en-US" dirty="0" smtClean="0"/>
              <a:t>Commitment</a:t>
            </a:r>
          </a:p>
          <a:p>
            <a:pPr lvl="1"/>
            <a:r>
              <a:rPr lang="en-US" dirty="0" smtClean="0"/>
              <a:t>Thankfulness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Paul taught us in Colossians 2:23 that legalism and asceticism have no value in curbing self-indulgence.</a:t>
            </a:r>
            <a:br>
              <a:rPr lang="en-US" sz="2800" b="1" dirty="0" smtClean="0"/>
            </a:br>
            <a:endParaRPr lang="en-US" sz="1600" b="1" dirty="0" smtClean="0"/>
          </a:p>
          <a:p>
            <a:r>
              <a:rPr lang="en-US" sz="2800" b="1" dirty="0" smtClean="0"/>
              <a:t>It’s not a matter of what we try really hard to do or not do – it’s a matter of intentionally taking ourselves out of the center of our lives and putting Christ there.</a:t>
            </a:r>
            <a:br>
              <a:rPr lang="en-US" sz="2800" b="1" dirty="0" smtClean="0"/>
            </a:br>
            <a:endParaRPr lang="en-US" sz="1600" b="1" dirty="0" smtClean="0"/>
          </a:p>
          <a:p>
            <a:r>
              <a:rPr lang="en-US" sz="2800" b="1" dirty="0" smtClean="0"/>
              <a:t>When we live Christ-centered lives, we do everything as if we are representing Jesus because we are!</a:t>
            </a:r>
            <a:endParaRPr lang="en-US" sz="2800" b="1" dirty="0"/>
          </a:p>
        </p:txBody>
      </p:sp>
      <p:pic>
        <p:nvPicPr>
          <p:cNvPr id="4" name="Picture 3" descr="Doubtless Living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4763666" cy="1371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Center of My Life</a:t>
            </a:r>
            <a:endParaRPr lang="en-US" sz="72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spc="100" dirty="0" smtClean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February 26, 2012</a:t>
            </a:r>
            <a:endParaRPr lang="en-US" b="1" spc="100" dirty="0">
              <a:ln w="1143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19200"/>
            <a:ext cx="4191000" cy="5410199"/>
          </a:xfrm>
        </p:spPr>
        <p:txBody>
          <a:bodyPr>
            <a:normAutofit/>
          </a:bodyPr>
          <a:lstStyle/>
          <a:p>
            <a:r>
              <a:rPr lang="en-US" b="1" dirty="0" smtClean="0"/>
              <a:t>If these circles represent a typical </a:t>
            </a:r>
            <a:r>
              <a:rPr lang="en-US" b="1" dirty="0" smtClean="0"/>
              <a:t>Christian’s </a:t>
            </a:r>
            <a:r>
              <a:rPr lang="en-US" b="1" dirty="0" smtClean="0"/>
              <a:t>life, where is Jesus usually in that life?</a:t>
            </a:r>
          </a:p>
          <a:p>
            <a:endParaRPr lang="en-US" b="1" dirty="0" smtClean="0"/>
          </a:p>
          <a:p>
            <a:r>
              <a:rPr lang="en-US" b="1" dirty="0" smtClean="0"/>
              <a:t>Not where we want Him to be or where we’ve asked Him to be but where He </a:t>
            </a:r>
            <a:r>
              <a:rPr lang="en-US" b="1" dirty="0" smtClean="0"/>
              <a:t>really </a:t>
            </a:r>
            <a:r>
              <a:rPr lang="en-US" b="1" dirty="0" smtClean="0"/>
              <a:t>is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228600" y="1295400"/>
            <a:ext cx="4114800" cy="4114800"/>
            <a:chOff x="1600200" y="1752600"/>
            <a:chExt cx="4572000" cy="4572000"/>
          </a:xfrm>
        </p:grpSpPr>
        <p:sp>
          <p:nvSpPr>
            <p:cNvPr id="13" name="Oval 12"/>
            <p:cNvSpPr/>
            <p:nvPr/>
          </p:nvSpPr>
          <p:spPr>
            <a:xfrm>
              <a:off x="1600200" y="1752600"/>
              <a:ext cx="4572000" cy="45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057400" y="2209800"/>
              <a:ext cx="3657600" cy="36576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t" anchorCtr="0">
              <a:prstTxWarp prst="textArchUp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514600" y="2667000"/>
              <a:ext cx="2743200" cy="27432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971800" y="3124200"/>
              <a:ext cx="1828800" cy="18288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endParaRPr lang="en-US" sz="12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Oval 8"/>
            <p:cNvSpPr>
              <a:spLocks/>
            </p:cNvSpPr>
            <p:nvPr/>
          </p:nvSpPr>
          <p:spPr>
            <a:xfrm>
              <a:off x="3373337" y="3526331"/>
              <a:ext cx="1020726" cy="104502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rtlCol="0" anchor="ctr">
              <a:normAutofit lnSpcReduction="10000"/>
            </a:bodyPr>
            <a:lstStyle/>
            <a:p>
              <a:pPr algn="ctr"/>
              <a:r>
                <a:rPr lang="en-US" sz="36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</a:t>
              </a:r>
              <a:endParaRPr lang="en-US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21975" y="5638800"/>
            <a:ext cx="7086600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enough for Christ to be in our lives, or should He be at the center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 is Jesus?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304800" y="1371600"/>
            <a:ext cx="4114800" cy="4114800"/>
            <a:chOff x="1600200" y="1752600"/>
            <a:chExt cx="4572000" cy="4572000"/>
          </a:xfrm>
        </p:grpSpPr>
        <p:sp>
          <p:nvSpPr>
            <p:cNvPr id="13" name="Oval 12"/>
            <p:cNvSpPr/>
            <p:nvPr/>
          </p:nvSpPr>
          <p:spPr>
            <a:xfrm>
              <a:off x="1600200" y="1752600"/>
              <a:ext cx="4572000" cy="45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057400" y="2209800"/>
              <a:ext cx="3657600" cy="36576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t" anchorCtr="0">
              <a:prstTxWarp prst="textArchUp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514600" y="2667000"/>
              <a:ext cx="2743200" cy="27432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971800" y="3124200"/>
              <a:ext cx="1828800" cy="18288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endParaRPr lang="en-US" sz="12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Oval 8"/>
            <p:cNvSpPr>
              <a:spLocks/>
            </p:cNvSpPr>
            <p:nvPr/>
          </p:nvSpPr>
          <p:spPr>
            <a:xfrm>
              <a:off x="3373337" y="3526331"/>
              <a:ext cx="1020726" cy="104502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rtlCol="0" anchor="ctr">
              <a:noAutofit/>
            </a:bodyPr>
            <a:lstStyle/>
            <a:p>
              <a:pPr algn="ctr"/>
              <a:r>
                <a:rPr lang="en-US" sz="20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CHRIST</a:t>
              </a:r>
              <a:endParaRPr lang="en-US" sz="2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371600"/>
            <a:ext cx="4038600" cy="5257799"/>
          </a:xfrm>
        </p:spPr>
        <p:txBody>
          <a:bodyPr>
            <a:normAutofit/>
          </a:bodyPr>
          <a:lstStyle/>
          <a:p>
            <a:pPr marL="233363" indent="-233363"/>
            <a:r>
              <a:rPr lang="en-US" sz="2400" b="1" dirty="0" smtClean="0"/>
              <a:t>As believers, our </a:t>
            </a:r>
            <a:r>
              <a:rPr lang="en-US" sz="2400" b="1" dirty="0" smtClean="0"/>
              <a:t>over-arching </a:t>
            </a:r>
            <a:r>
              <a:rPr lang="en-US" sz="2400" b="1" dirty="0" smtClean="0"/>
              <a:t>goal is to keep Christ as the center of our lives.</a:t>
            </a:r>
          </a:p>
          <a:p>
            <a:endParaRPr lang="en-US" sz="2400" b="1" dirty="0" smtClean="0"/>
          </a:p>
          <a:p>
            <a:pPr marL="227013" indent="-227013"/>
            <a:r>
              <a:rPr lang="en-US" sz="2400" b="1" dirty="0" smtClean="0"/>
              <a:t>Yet many Christians give Jesus </a:t>
            </a:r>
            <a:r>
              <a:rPr lang="en-US" sz="2400" b="1" i="1" dirty="0" smtClean="0"/>
              <a:t>a</a:t>
            </a:r>
            <a:r>
              <a:rPr lang="en-US" sz="2400" b="1" dirty="0" smtClean="0"/>
              <a:t> place of </a:t>
            </a:r>
            <a:r>
              <a:rPr lang="en-US" sz="2400" b="1" u="sng" dirty="0" smtClean="0"/>
              <a:t>prominence</a:t>
            </a:r>
            <a:r>
              <a:rPr lang="en-US" sz="2400" b="1" dirty="0" smtClean="0"/>
              <a:t> but not </a:t>
            </a:r>
            <a:r>
              <a:rPr lang="en-US" sz="2400" b="1" i="1" dirty="0" smtClean="0"/>
              <a:t>the</a:t>
            </a:r>
            <a:r>
              <a:rPr lang="en-US" sz="2400" b="1" dirty="0" smtClean="0"/>
              <a:t> position of </a:t>
            </a:r>
            <a:r>
              <a:rPr lang="en-US" sz="2400" b="1" u="sng" dirty="0" smtClean="0"/>
              <a:t>preeminence</a:t>
            </a:r>
            <a:r>
              <a:rPr lang="en-US" sz="2400" b="1" dirty="0" smtClean="0"/>
              <a:t>.</a:t>
            </a:r>
            <a:br>
              <a:rPr lang="en-US" sz="2400" b="1" dirty="0" smtClean="0"/>
            </a:br>
            <a:endParaRPr lang="en-US" sz="2400" b="1" dirty="0" smtClean="0"/>
          </a:p>
          <a:p>
            <a:pPr marL="227013" indent="-227013"/>
            <a:r>
              <a:rPr lang="en-US" sz="2400" b="1" dirty="0" smtClean="0"/>
              <a:t>What’s the difference?</a:t>
            </a:r>
            <a:endParaRPr lang="en-US" sz="24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57200" y="5874603"/>
            <a:ext cx="82296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demands and deserves to be the focal point of our lives because of who He is and what He has done for us!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Prominent or Preeminent?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524000"/>
          </a:xfrm>
        </p:spPr>
        <p:txBody>
          <a:bodyPr anchor="ctr">
            <a:prstTxWarp prst="textButton">
              <a:avLst/>
            </a:prstTxWarp>
            <a:noAutofit/>
          </a:bodyPr>
          <a:lstStyle/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Christ-Centered</a:t>
            </a:r>
            <a:b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Character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876800"/>
          </a:xfrm>
        </p:spPr>
        <p:txBody>
          <a:bodyPr anchor="t"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So, if we want a Christ-centered life, we must cultivate a Christ-centered character.</a:t>
            </a:r>
            <a:b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Some of you are gardeners, what is the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first thing a person must do to cultivate good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soil?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Get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rid of all the harmful things that prevent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growth</a:t>
            </a:r>
            <a:b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our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first passage, Paul listed several harmful things believers must get rid of in their own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lives to grow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Christlike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qualities.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Colossians 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3:5-10a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257800"/>
          </a:xfrm>
        </p:spPr>
        <p:txBody>
          <a:bodyPr vert="horz" anchor="t">
            <a:noAutofit/>
          </a:bodyPr>
          <a:lstStyle/>
          <a:p>
            <a:pPr marL="1588" indent="-1588">
              <a:lnSpc>
                <a:spcPct val="125000"/>
              </a:lnSpc>
              <a:buNone/>
            </a:pPr>
            <a:r>
              <a:rPr lang="en-US" sz="2800" b="1" dirty="0" smtClean="0"/>
              <a:t>5</a:t>
            </a:r>
            <a:r>
              <a:rPr lang="en-US" sz="2800" dirty="0" smtClean="0"/>
              <a:t> Therefore, </a:t>
            </a:r>
            <a:r>
              <a:rPr lang="en-US" sz="2800" u="sng" dirty="0" smtClean="0"/>
              <a:t>put to death</a:t>
            </a:r>
            <a:r>
              <a:rPr lang="en-US" sz="2800" dirty="0" smtClean="0"/>
              <a:t> what belongs to your worldly nature: sexual immorality, impurity, lust, evil desire, and greed, which is idolatry. </a:t>
            </a:r>
            <a:r>
              <a:rPr lang="en-US" sz="2800" b="1" dirty="0" smtClean="0"/>
              <a:t>6</a:t>
            </a:r>
            <a:r>
              <a:rPr lang="en-US" sz="2800" dirty="0" smtClean="0"/>
              <a:t> Because of these, God's wrath comes on the disobedient, </a:t>
            </a:r>
            <a:r>
              <a:rPr lang="en-US" sz="2800" b="1" dirty="0" smtClean="0"/>
              <a:t>7</a:t>
            </a:r>
            <a:r>
              <a:rPr lang="en-US" sz="2800" dirty="0" smtClean="0"/>
              <a:t> and you once walked in these things when you were living in them. </a:t>
            </a:r>
            <a:r>
              <a:rPr lang="en-US" sz="2800" b="1" dirty="0" smtClean="0"/>
              <a:t>8</a:t>
            </a:r>
            <a:r>
              <a:rPr lang="en-US" sz="2800" dirty="0" smtClean="0"/>
              <a:t> But now you must also </a:t>
            </a:r>
            <a:r>
              <a:rPr lang="en-US" sz="2800" u="sng" dirty="0" smtClean="0"/>
              <a:t>put away</a:t>
            </a:r>
            <a:r>
              <a:rPr lang="en-US" sz="2800" dirty="0" smtClean="0"/>
              <a:t> all the following: anger, wrath, malice, slander, and filthy language from your mouth. </a:t>
            </a:r>
            <a:r>
              <a:rPr lang="en-US" sz="2800" b="1" dirty="0" smtClean="0"/>
              <a:t>9</a:t>
            </a:r>
            <a:r>
              <a:rPr lang="en-US" sz="2800" dirty="0" smtClean="0"/>
              <a:t> Do not lie to one another, since you have </a:t>
            </a:r>
            <a:r>
              <a:rPr lang="en-US" sz="2800" u="sng" dirty="0" smtClean="0"/>
              <a:t>put off</a:t>
            </a:r>
            <a:r>
              <a:rPr lang="en-US" sz="2800" dirty="0" smtClean="0"/>
              <a:t> the old self with </a:t>
            </a:r>
            <a:r>
              <a:rPr lang="en-US" sz="2800" dirty="0" smtClean="0"/>
              <a:t>its practices </a:t>
            </a:r>
            <a:r>
              <a:rPr lang="en-US" sz="2800" b="1" dirty="0" smtClean="0"/>
              <a:t>10</a:t>
            </a:r>
            <a:r>
              <a:rPr lang="en-US" sz="2800" dirty="0" smtClean="0"/>
              <a:t> and have put on the new self.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Put to Death…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 anchor="t">
            <a:noAutofit/>
          </a:bodyPr>
          <a:lstStyle/>
          <a:p>
            <a:r>
              <a:rPr lang="en-US" sz="2400" b="1" dirty="0" smtClean="0"/>
              <a:t>What are some of the specific sins Paul said believers are to “put to death”?</a:t>
            </a:r>
          </a:p>
          <a:p>
            <a:pPr lvl="1">
              <a:spcBef>
                <a:spcPts val="0"/>
              </a:spcBef>
              <a:tabLst>
                <a:tab pos="3657600" algn="l"/>
                <a:tab pos="6176963" algn="l"/>
              </a:tabLst>
            </a:pPr>
            <a:r>
              <a:rPr lang="en-US" sz="2000" b="1" dirty="0" smtClean="0"/>
              <a:t>Sexual immorality	–  Impurity	</a:t>
            </a:r>
            <a:r>
              <a:rPr lang="en-US" sz="2000" b="1" dirty="0" smtClean="0"/>
              <a:t> – </a:t>
            </a:r>
            <a:r>
              <a:rPr lang="en-US" sz="2000" b="1" dirty="0" smtClean="0"/>
              <a:t> Lust</a:t>
            </a:r>
          </a:p>
          <a:p>
            <a:pPr lvl="1">
              <a:spcBef>
                <a:spcPts val="0"/>
              </a:spcBef>
              <a:tabLst>
                <a:tab pos="3657600" algn="l"/>
                <a:tab pos="6176963" algn="l"/>
              </a:tabLst>
            </a:pPr>
            <a:r>
              <a:rPr lang="en-US" sz="2000" b="1" dirty="0" smtClean="0"/>
              <a:t>Evil desire	–  Greed	 </a:t>
            </a:r>
            <a:r>
              <a:rPr lang="en-US" sz="2000" b="1" dirty="0" smtClean="0"/>
              <a:t>– </a:t>
            </a:r>
            <a:r>
              <a:rPr lang="en-US" sz="2000" b="1" dirty="0" smtClean="0"/>
              <a:t> Anger</a:t>
            </a:r>
          </a:p>
          <a:p>
            <a:pPr lvl="1">
              <a:spcBef>
                <a:spcPts val="0"/>
              </a:spcBef>
              <a:tabLst>
                <a:tab pos="3657600" algn="l"/>
                <a:tab pos="6176963" algn="l"/>
              </a:tabLst>
            </a:pPr>
            <a:r>
              <a:rPr lang="en-US" sz="2000" b="1" dirty="0" smtClean="0"/>
              <a:t>Wrath	–  Malice	</a:t>
            </a:r>
            <a:r>
              <a:rPr lang="en-US" sz="2000" b="1" dirty="0" smtClean="0"/>
              <a:t> – </a:t>
            </a:r>
            <a:r>
              <a:rPr lang="en-US" sz="2000" b="1" dirty="0" smtClean="0"/>
              <a:t> Slander</a:t>
            </a:r>
          </a:p>
          <a:p>
            <a:pPr lvl="1">
              <a:spcBef>
                <a:spcPts val="0"/>
              </a:spcBef>
              <a:tabLst>
                <a:tab pos="3657600" algn="l"/>
                <a:tab pos="6176963" algn="l"/>
              </a:tabLst>
            </a:pPr>
            <a:r>
              <a:rPr lang="en-US" sz="2000" b="1" dirty="0" smtClean="0"/>
              <a:t>Filthy language	–  Lying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1600" b="1" dirty="0" smtClean="0"/>
          </a:p>
          <a:p>
            <a:r>
              <a:rPr lang="en-US" sz="2400" b="1" dirty="0" smtClean="0"/>
              <a:t>How difficult is it to keep these sins from taking center stage in our lives?  Why?</a:t>
            </a:r>
            <a:br>
              <a:rPr lang="en-US" sz="2400" b="1" dirty="0" smtClean="0"/>
            </a:br>
            <a:endParaRPr lang="en-US" sz="1600" b="1" dirty="0" smtClean="0"/>
          </a:p>
          <a:p>
            <a:r>
              <a:rPr lang="en-US" sz="2400" b="1" dirty="0" smtClean="0"/>
              <a:t>So if all of these things are supposed to be put to death and put away, why do we still struggle with them so much?</a:t>
            </a:r>
            <a:br>
              <a:rPr lang="en-US" sz="2400" b="1" dirty="0" smtClean="0"/>
            </a:br>
            <a:endParaRPr lang="en-US" sz="1600" b="1" dirty="0" smtClean="0"/>
          </a:p>
          <a:p>
            <a:r>
              <a:rPr lang="en-US" sz="2400" b="1" dirty="0" smtClean="0"/>
              <a:t>How can we put these sins to death?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Colossians 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3:9-10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334000"/>
          </a:xfrm>
        </p:spPr>
        <p:txBody>
          <a:bodyPr vert="horz" anchor="t">
            <a:noAutofit/>
          </a:bodyPr>
          <a:lstStyle/>
          <a:p>
            <a:pPr marL="1588" indent="-1588">
              <a:lnSpc>
                <a:spcPct val="200000"/>
              </a:lnSpc>
              <a:buNone/>
            </a:pPr>
            <a:r>
              <a:rPr lang="en-US" sz="2800" b="1" dirty="0" smtClean="0"/>
              <a:t>9</a:t>
            </a:r>
            <a:r>
              <a:rPr lang="en-US" sz="2800" dirty="0" smtClean="0"/>
              <a:t> Do not lie to one another, since you have </a:t>
            </a:r>
            <a:r>
              <a:rPr lang="en-US" sz="2800" u="sng" dirty="0" smtClean="0"/>
              <a:t>put off</a:t>
            </a:r>
            <a:r>
              <a:rPr lang="en-US" sz="2800" dirty="0" smtClean="0"/>
              <a:t> the old self with its practices </a:t>
            </a:r>
            <a:r>
              <a:rPr lang="en-US" sz="2800" b="1" dirty="0" smtClean="0"/>
              <a:t>10</a:t>
            </a:r>
            <a:r>
              <a:rPr lang="en-US" sz="2800" dirty="0" smtClean="0"/>
              <a:t> and have </a:t>
            </a:r>
            <a:r>
              <a:rPr lang="en-US" sz="2800" u="sng" dirty="0" smtClean="0"/>
              <a:t>put on</a:t>
            </a:r>
            <a:r>
              <a:rPr lang="en-US" sz="2800" dirty="0" smtClean="0"/>
              <a:t> the new self. You are being renewed in knowledge according to the image of your Creator.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Lifestyle Change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>
            <a:normAutofit fontScale="70000" lnSpcReduction="20000"/>
          </a:bodyPr>
          <a:lstStyle/>
          <a:p>
            <a:pPr marL="457200" indent="-457200"/>
            <a:r>
              <a:rPr lang="en-US" b="1" dirty="0" smtClean="0"/>
              <a:t>It all starts with a relationship – at </a:t>
            </a:r>
            <a:r>
              <a:rPr lang="en-US" b="1" dirty="0" smtClean="0"/>
              <a:t>the moment of conversion, God’s power transforms us into new creations in Christ (2 Cor. 5:17).</a:t>
            </a:r>
            <a:br>
              <a:rPr lang="en-US" b="1" dirty="0" smtClean="0"/>
            </a:br>
            <a:endParaRPr lang="en-US" b="1" dirty="0" smtClean="0"/>
          </a:p>
          <a:p>
            <a:pPr marL="457200" indent="-457200"/>
            <a:r>
              <a:rPr lang="en-US" b="1" dirty="0" smtClean="0"/>
              <a:t>The </a:t>
            </a:r>
            <a:r>
              <a:rPr lang="en-US" b="1" dirty="0" smtClean="0"/>
              <a:t>verb tenses of put off and put on indicate self-chosen, decisive, completed action - in past time.</a:t>
            </a:r>
            <a:br>
              <a:rPr lang="en-US" b="1" dirty="0" smtClean="0"/>
            </a:br>
            <a:endParaRPr lang="en-US" b="1" dirty="0" smtClean="0"/>
          </a:p>
          <a:p>
            <a:pPr marL="857250" lvl="1" indent="-457200"/>
            <a:r>
              <a:rPr lang="en-US" b="1" dirty="0" smtClean="0"/>
              <a:t>When believers place their faith in Christ, they chose to divest themselves of their old lifestyles characterized by pagan practices</a:t>
            </a:r>
            <a:r>
              <a:rPr lang="en-US" b="1" dirty="0" smtClean="0"/>
              <a:t>.</a:t>
            </a:r>
            <a:br>
              <a:rPr lang="en-US" b="1" dirty="0" smtClean="0"/>
            </a:br>
            <a:endParaRPr lang="en-US" b="1" dirty="0" smtClean="0"/>
          </a:p>
          <a:p>
            <a:pPr marL="857250" lvl="1" indent="-457200"/>
            <a:r>
              <a:rPr lang="en-US" b="1" dirty="0" smtClean="0"/>
              <a:t>Likewise</a:t>
            </a:r>
            <a:r>
              <a:rPr lang="en-US" b="1" dirty="0" smtClean="0"/>
              <a:t>, “put on” conveys </a:t>
            </a:r>
            <a:r>
              <a:rPr lang="en-US" b="1" dirty="0" smtClean="0"/>
              <a:t>a picture of choosing to don fresh, clean clothes - the </a:t>
            </a:r>
            <a:r>
              <a:rPr lang="en-US" b="1" dirty="0" smtClean="0"/>
              <a:t>new self.</a:t>
            </a:r>
            <a:br>
              <a:rPr lang="en-US" b="1" dirty="0" smtClean="0"/>
            </a:br>
            <a:endParaRPr lang="en-US" b="1" dirty="0" smtClean="0"/>
          </a:p>
          <a:p>
            <a:pPr marL="457200" indent="-457200"/>
            <a:r>
              <a:rPr lang="en-US" b="1" dirty="0" smtClean="0"/>
              <a:t>Christ forever changed </a:t>
            </a:r>
            <a:r>
              <a:rPr lang="en-US" b="1" dirty="0" smtClean="0"/>
              <a:t>our lives; we must change our lifestyle by </a:t>
            </a:r>
            <a:r>
              <a:rPr lang="en-US" b="1" dirty="0" smtClean="0"/>
              <a:t>clearing </a:t>
            </a:r>
            <a:r>
              <a:rPr lang="en-US" b="1" dirty="0" smtClean="0"/>
              <a:t>out the negative and planting the positive.</a:t>
            </a:r>
          </a:p>
          <a:p>
            <a:pPr marL="457200" indent="-457200"/>
            <a:endParaRPr lang="en-US" b="1" dirty="0" smtClean="0"/>
          </a:p>
          <a:p>
            <a:pPr marL="457200" indent="-457200"/>
            <a:r>
              <a:rPr lang="en-US" b="1" dirty="0" smtClean="0"/>
              <a:t>In this next passage, Paul lists several </a:t>
            </a:r>
            <a:r>
              <a:rPr lang="en-US" b="1" dirty="0" err="1" smtClean="0"/>
              <a:t>Christlike</a:t>
            </a:r>
            <a:r>
              <a:rPr lang="en-US" b="1" dirty="0" smtClean="0"/>
              <a:t> qualities believers need to put on</a:t>
            </a:r>
            <a:r>
              <a:rPr lang="en-US" b="1" dirty="0" smtClean="0"/>
              <a:t>.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Colossians 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3:12-15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257800"/>
          </a:xfrm>
        </p:spPr>
        <p:txBody>
          <a:bodyPr vert="horz" anchor="t">
            <a:noAutofit/>
          </a:bodyPr>
          <a:lstStyle/>
          <a:p>
            <a:pPr marL="1588" indent="-1588">
              <a:lnSpc>
                <a:spcPct val="150000"/>
              </a:lnSpc>
              <a:buNone/>
            </a:pPr>
            <a:r>
              <a:rPr lang="en-US" sz="2800" b="1" dirty="0" smtClean="0"/>
              <a:t>12</a:t>
            </a:r>
            <a:r>
              <a:rPr lang="en-US" sz="2800" dirty="0" smtClean="0"/>
              <a:t> Therefore</a:t>
            </a:r>
            <a:r>
              <a:rPr lang="en-US" sz="2800" dirty="0" smtClean="0"/>
              <a:t>, God's chosen ones, holy and loved, </a:t>
            </a:r>
            <a:r>
              <a:rPr lang="en-US" sz="2800" u="sng" dirty="0" smtClean="0"/>
              <a:t>put on</a:t>
            </a:r>
            <a:r>
              <a:rPr lang="en-US" sz="2800" dirty="0" smtClean="0"/>
              <a:t> heartfelt compassion, kindness, humility, gentleness, and patience</a:t>
            </a:r>
            <a:r>
              <a:rPr lang="en-US" sz="2800" dirty="0" smtClean="0"/>
              <a:t>, </a:t>
            </a:r>
            <a:r>
              <a:rPr lang="en-US" sz="2800" b="1" dirty="0" smtClean="0"/>
              <a:t>13</a:t>
            </a:r>
            <a:r>
              <a:rPr lang="en-US" sz="2800" dirty="0" smtClean="0"/>
              <a:t> accepting </a:t>
            </a:r>
            <a:r>
              <a:rPr lang="en-US" sz="2800" dirty="0" smtClean="0"/>
              <a:t>one another and forgiving one another if anyone has a complaint against another. Just as the Lord has forgiven you, so also you must </a:t>
            </a:r>
            <a:r>
              <a:rPr lang="en-US" sz="2800" i="1" dirty="0" smtClean="0"/>
              <a:t>forgive. </a:t>
            </a:r>
            <a:r>
              <a:rPr lang="en-US" sz="2800" b="1" dirty="0" smtClean="0"/>
              <a:t>14</a:t>
            </a:r>
            <a:r>
              <a:rPr lang="en-US" sz="2800" dirty="0" smtClean="0"/>
              <a:t> Above all, [</a:t>
            </a:r>
            <a:r>
              <a:rPr lang="en-US" sz="2800" u="sng" dirty="0" smtClean="0"/>
              <a:t>put on</a:t>
            </a:r>
            <a:r>
              <a:rPr lang="en-US" sz="2800" dirty="0" smtClean="0"/>
              <a:t>] love-the perfect bond of unity. </a:t>
            </a:r>
            <a:r>
              <a:rPr lang="en-US" sz="2800" b="1" dirty="0" smtClean="0"/>
              <a:t>15</a:t>
            </a:r>
            <a:r>
              <a:rPr lang="en-US" sz="2800" dirty="0" smtClean="0"/>
              <a:t> And let the peace of the Messiah, to which you were also called in one body, control your hearts. Be thankful.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2472</TotalTime>
  <Words>343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Center of My Life</vt:lpstr>
      <vt:lpstr>Where is Jesus?</vt:lpstr>
      <vt:lpstr>Prominent or Preeminent?</vt:lpstr>
      <vt:lpstr>Christ-Centered Character</vt:lpstr>
      <vt:lpstr>Colossians 3:5-10a</vt:lpstr>
      <vt:lpstr>Put to Death…</vt:lpstr>
      <vt:lpstr>Colossians 3:9-10</vt:lpstr>
      <vt:lpstr>Lifestyle Change</vt:lpstr>
      <vt:lpstr>Colossians 3:12-15</vt:lpstr>
      <vt:lpstr>Christlike Qualities</vt:lpstr>
      <vt:lpstr>Colossians 3:16-17</vt:lpstr>
      <vt:lpstr>What Does it Look Like?</vt:lpstr>
      <vt:lpstr>Slide 13</vt:lpstr>
      <vt:lpstr>Center of My Life</vt:lpstr>
    </vt:vector>
  </TitlesOfParts>
  <Company>LifeWay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of My Belief</dc:title>
  <dc:creator>Eric Glover</dc:creator>
  <cp:lastModifiedBy>Eric Glover</cp:lastModifiedBy>
  <cp:revision>124</cp:revision>
  <dcterms:created xsi:type="dcterms:W3CDTF">2012-02-13T17:48:27Z</dcterms:created>
  <dcterms:modified xsi:type="dcterms:W3CDTF">2012-02-25T17:04:44Z</dcterms:modified>
</cp:coreProperties>
</file>